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notesMasterIdLst>
    <p:notesMasterId r:id="rId45"/>
  </p:notesMasterIdLst>
  <p:sldIdLst>
    <p:sldId id="256" r:id="rId2"/>
    <p:sldId id="258" r:id="rId3"/>
    <p:sldId id="257" r:id="rId4"/>
    <p:sldId id="259" r:id="rId5"/>
    <p:sldId id="304" r:id="rId6"/>
    <p:sldId id="260" r:id="rId7"/>
    <p:sldId id="280" r:id="rId8"/>
    <p:sldId id="261" r:id="rId9"/>
    <p:sldId id="267" r:id="rId10"/>
    <p:sldId id="262" r:id="rId11"/>
    <p:sldId id="306" r:id="rId12"/>
    <p:sldId id="290" r:id="rId13"/>
    <p:sldId id="263" r:id="rId14"/>
    <p:sldId id="264" r:id="rId15"/>
    <p:sldId id="265" r:id="rId16"/>
    <p:sldId id="282" r:id="rId17"/>
    <p:sldId id="285" r:id="rId18"/>
    <p:sldId id="288" r:id="rId19"/>
    <p:sldId id="287" r:id="rId20"/>
    <p:sldId id="283" r:id="rId21"/>
    <p:sldId id="293" r:id="rId22"/>
    <p:sldId id="294" r:id="rId23"/>
    <p:sldId id="274" r:id="rId24"/>
    <p:sldId id="273" r:id="rId25"/>
    <p:sldId id="292" r:id="rId26"/>
    <p:sldId id="291" r:id="rId27"/>
    <p:sldId id="295" r:id="rId28"/>
    <p:sldId id="296" r:id="rId29"/>
    <p:sldId id="275" r:id="rId30"/>
    <p:sldId id="297" r:id="rId31"/>
    <p:sldId id="298" r:id="rId32"/>
    <p:sldId id="301" r:id="rId33"/>
    <p:sldId id="299" r:id="rId34"/>
    <p:sldId id="271" r:id="rId35"/>
    <p:sldId id="300" r:id="rId36"/>
    <p:sldId id="272" r:id="rId37"/>
    <p:sldId id="279" r:id="rId38"/>
    <p:sldId id="270" r:id="rId39"/>
    <p:sldId id="268" r:id="rId40"/>
    <p:sldId id="302" r:id="rId41"/>
    <p:sldId id="278" r:id="rId42"/>
    <p:sldId id="303" r:id="rId43"/>
    <p:sldId id="307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08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A9C114-C62B-4C9A-99F4-74B891E77AE0}" type="doc">
      <dgm:prSet loTypeId="urn:microsoft.com/office/officeart/2005/8/layout/hList3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D740833-7046-4D83-9AA6-67E47034ADAF}">
      <dgm:prSet phldrT="[Text]" custT="1"/>
      <dgm:spPr/>
      <dgm:t>
        <a:bodyPr/>
        <a:lstStyle/>
        <a:p>
          <a:r>
            <a:rPr lang="en-US" sz="2000" dirty="0"/>
            <a:t>Goals</a:t>
          </a:r>
        </a:p>
      </dgm:t>
    </dgm:pt>
    <dgm:pt modelId="{474DC9C4-0197-45E6-B159-91B266FD5240}" type="parTrans" cxnId="{15377FE6-4C4C-4F9E-B935-6E1FB0B7E3D6}">
      <dgm:prSet/>
      <dgm:spPr/>
      <dgm:t>
        <a:bodyPr/>
        <a:lstStyle/>
        <a:p>
          <a:endParaRPr lang="en-US"/>
        </a:p>
      </dgm:t>
    </dgm:pt>
    <dgm:pt modelId="{87D06188-5C85-4787-980A-E313D32DF925}" type="sibTrans" cxnId="{15377FE6-4C4C-4F9E-B935-6E1FB0B7E3D6}">
      <dgm:prSet/>
      <dgm:spPr/>
      <dgm:t>
        <a:bodyPr/>
        <a:lstStyle/>
        <a:p>
          <a:endParaRPr lang="en-US"/>
        </a:p>
      </dgm:t>
    </dgm:pt>
    <dgm:pt modelId="{025C0899-325C-4D71-95DD-CEDCEB3FF372}">
      <dgm:prSet phldrT="[Text]" custT="1"/>
      <dgm:spPr/>
      <dgm:t>
        <a:bodyPr/>
        <a:lstStyle/>
        <a:p>
          <a:r>
            <a:rPr lang="en-US" sz="1500" b="0" i="0" u="none" strike="noStrike" baseline="0" dirty="0">
              <a:latin typeface="Gill Sans MT" panose="020B0502020104020203" pitchFamily="34" charset="0"/>
            </a:rPr>
            <a:t>Be Profitable </a:t>
          </a:r>
          <a:endParaRPr lang="en-US" sz="1500" dirty="0"/>
        </a:p>
      </dgm:t>
    </dgm:pt>
    <dgm:pt modelId="{781B9063-AF4E-4D1D-8178-24C90E6E4B39}" type="parTrans" cxnId="{83E33197-3EC9-4309-87FB-63169D154485}">
      <dgm:prSet/>
      <dgm:spPr/>
      <dgm:t>
        <a:bodyPr/>
        <a:lstStyle/>
        <a:p>
          <a:endParaRPr lang="en-US"/>
        </a:p>
      </dgm:t>
    </dgm:pt>
    <dgm:pt modelId="{92AAE7AC-92F4-4C64-8EC5-8B87D5A2BF70}" type="sibTrans" cxnId="{83E33197-3EC9-4309-87FB-63169D154485}">
      <dgm:prSet/>
      <dgm:spPr/>
      <dgm:t>
        <a:bodyPr/>
        <a:lstStyle/>
        <a:p>
          <a:endParaRPr lang="en-US"/>
        </a:p>
      </dgm:t>
    </dgm:pt>
    <dgm:pt modelId="{6B23EF26-8DA0-47DF-8F60-2F7D29D5E9A3}">
      <dgm:prSet phldrT="[Text]" custT="1"/>
      <dgm:spPr/>
      <dgm:t>
        <a:bodyPr/>
        <a:lstStyle/>
        <a:p>
          <a:r>
            <a:rPr lang="en-US" sz="1500" dirty="0"/>
            <a:t>Have better understanding of its customers</a:t>
          </a:r>
        </a:p>
      </dgm:t>
    </dgm:pt>
    <dgm:pt modelId="{ECF176DC-3A53-4420-9338-21AD65C1125B}" type="parTrans" cxnId="{4E13B39F-C241-44C8-BD88-8DDBF763CD5B}">
      <dgm:prSet/>
      <dgm:spPr/>
      <dgm:t>
        <a:bodyPr/>
        <a:lstStyle/>
        <a:p>
          <a:endParaRPr lang="en-US"/>
        </a:p>
      </dgm:t>
    </dgm:pt>
    <dgm:pt modelId="{27CEFE65-9FD3-4D9D-825A-8ECF9A5D9E3F}" type="sibTrans" cxnId="{4E13B39F-C241-44C8-BD88-8DDBF763CD5B}">
      <dgm:prSet/>
      <dgm:spPr/>
      <dgm:t>
        <a:bodyPr/>
        <a:lstStyle/>
        <a:p>
          <a:endParaRPr lang="en-US"/>
        </a:p>
      </dgm:t>
    </dgm:pt>
    <dgm:pt modelId="{54C309D6-BBC5-4C5F-8272-9023DD1C9AE9}">
      <dgm:prSet phldrT="[Text]" custT="1"/>
      <dgm:spPr/>
      <dgm:t>
        <a:bodyPr/>
        <a:lstStyle/>
        <a:p>
          <a:r>
            <a:rPr lang="en-US" sz="1500" dirty="0"/>
            <a:t>Approve profitable loans and reject risky loans</a:t>
          </a:r>
        </a:p>
      </dgm:t>
    </dgm:pt>
    <dgm:pt modelId="{3C1B82D2-372B-4D6D-A952-55BCA08677B2}" type="parTrans" cxnId="{3BF3EED7-A466-4B75-9733-624CCE9E7C17}">
      <dgm:prSet/>
      <dgm:spPr/>
      <dgm:t>
        <a:bodyPr/>
        <a:lstStyle/>
        <a:p>
          <a:endParaRPr lang="en-US"/>
        </a:p>
      </dgm:t>
    </dgm:pt>
    <dgm:pt modelId="{467A4F7E-0852-4EE1-9AB3-E2141B206FEE}" type="sibTrans" cxnId="{3BF3EED7-A466-4B75-9733-624CCE9E7C17}">
      <dgm:prSet/>
      <dgm:spPr/>
      <dgm:t>
        <a:bodyPr/>
        <a:lstStyle/>
        <a:p>
          <a:endParaRPr lang="en-US"/>
        </a:p>
      </dgm:t>
    </dgm:pt>
    <dgm:pt modelId="{D0F58ACA-600F-407B-A95C-4E4DC1223FA6}">
      <dgm:prSet phldrT="[Text]" custLinFactY="-72326" custLinFactNeighborX="10727" custLinFactNeighborY="-100000"/>
      <dgm:spPr/>
      <dgm:t>
        <a:bodyPr/>
        <a:lstStyle/>
        <a:p>
          <a:endParaRPr lang="en-US" sz="2000" dirty="0"/>
        </a:p>
      </dgm:t>
    </dgm:pt>
    <dgm:pt modelId="{F711036C-6E56-4C9A-AB1F-3897AB13D2CF}" type="parTrans" cxnId="{1195842C-B7E3-4161-A7D0-ABE844842636}">
      <dgm:prSet/>
      <dgm:spPr/>
      <dgm:t>
        <a:bodyPr/>
        <a:lstStyle/>
        <a:p>
          <a:endParaRPr lang="en-US"/>
        </a:p>
      </dgm:t>
    </dgm:pt>
    <dgm:pt modelId="{3ADCFD9C-CD5C-455B-8987-2A4882E7DA06}" type="sibTrans" cxnId="{1195842C-B7E3-4161-A7D0-ABE844842636}">
      <dgm:prSet/>
      <dgm:spPr/>
      <dgm:t>
        <a:bodyPr/>
        <a:lstStyle/>
        <a:p>
          <a:endParaRPr lang="en-US"/>
        </a:p>
      </dgm:t>
    </dgm:pt>
    <dgm:pt modelId="{63B1F6F5-55CF-48AF-9D78-A4867759C99A}" type="pres">
      <dgm:prSet presAssocID="{90A9C114-C62B-4C9A-99F4-74B891E77AE0}" presName="composite" presStyleCnt="0">
        <dgm:presLayoutVars>
          <dgm:chMax val="1"/>
          <dgm:dir/>
          <dgm:resizeHandles val="exact"/>
        </dgm:presLayoutVars>
      </dgm:prSet>
      <dgm:spPr/>
    </dgm:pt>
    <dgm:pt modelId="{90D07312-E2CA-4251-8234-C1F412AD6398}" type="pres">
      <dgm:prSet presAssocID="{2D740833-7046-4D83-9AA6-67E47034ADAF}" presName="roof" presStyleLbl="dkBgShp" presStyleIdx="0" presStyleCnt="2" custLinFactNeighborY="-2288"/>
      <dgm:spPr/>
    </dgm:pt>
    <dgm:pt modelId="{1CA8CB22-4F5D-42B9-B74A-F7ED92AB3345}" type="pres">
      <dgm:prSet presAssocID="{2D740833-7046-4D83-9AA6-67E47034ADAF}" presName="pillars" presStyleCnt="0"/>
      <dgm:spPr/>
    </dgm:pt>
    <dgm:pt modelId="{E9F90FEA-A1F6-4DD4-AF98-B963A9A3BB2B}" type="pres">
      <dgm:prSet presAssocID="{2D740833-7046-4D83-9AA6-67E47034ADAF}" presName="pillar1" presStyleLbl="node1" presStyleIdx="0" presStyleCnt="3">
        <dgm:presLayoutVars>
          <dgm:bulletEnabled val="1"/>
        </dgm:presLayoutVars>
      </dgm:prSet>
      <dgm:spPr/>
    </dgm:pt>
    <dgm:pt modelId="{2A59B2EE-0953-4F97-B3C7-32BF78A5EE52}" type="pres">
      <dgm:prSet presAssocID="{6B23EF26-8DA0-47DF-8F60-2F7D29D5E9A3}" presName="pillarX" presStyleLbl="node1" presStyleIdx="1" presStyleCnt="3">
        <dgm:presLayoutVars>
          <dgm:bulletEnabled val="1"/>
        </dgm:presLayoutVars>
      </dgm:prSet>
      <dgm:spPr/>
    </dgm:pt>
    <dgm:pt modelId="{24B83F26-137F-456B-9B19-F4E8BECD9C0D}" type="pres">
      <dgm:prSet presAssocID="{54C309D6-BBC5-4C5F-8272-9023DD1C9AE9}" presName="pillarX" presStyleLbl="node1" presStyleIdx="2" presStyleCnt="3">
        <dgm:presLayoutVars>
          <dgm:bulletEnabled val="1"/>
        </dgm:presLayoutVars>
      </dgm:prSet>
      <dgm:spPr/>
    </dgm:pt>
    <dgm:pt modelId="{A5ADC1DF-2323-44EB-A5A4-8640FCE435A7}" type="pres">
      <dgm:prSet presAssocID="{2D740833-7046-4D83-9AA6-67E47034ADAF}" presName="base" presStyleLbl="dkBgShp" presStyleIdx="1" presStyleCnt="2"/>
      <dgm:spPr/>
    </dgm:pt>
  </dgm:ptLst>
  <dgm:cxnLst>
    <dgm:cxn modelId="{C662402B-B81E-422B-81C2-6F08051A35B7}" type="presOf" srcId="{54C309D6-BBC5-4C5F-8272-9023DD1C9AE9}" destId="{24B83F26-137F-456B-9B19-F4E8BECD9C0D}" srcOrd="0" destOrd="0" presId="urn:microsoft.com/office/officeart/2005/8/layout/hList3"/>
    <dgm:cxn modelId="{1195842C-B7E3-4161-A7D0-ABE844842636}" srcId="{90A9C114-C62B-4C9A-99F4-74B891E77AE0}" destId="{D0F58ACA-600F-407B-A95C-4E4DC1223FA6}" srcOrd="1" destOrd="0" parTransId="{F711036C-6E56-4C9A-AB1F-3897AB13D2CF}" sibTransId="{3ADCFD9C-CD5C-455B-8987-2A4882E7DA06}"/>
    <dgm:cxn modelId="{740BCE2D-4D0A-40D2-ABC9-C34B58658358}" type="presOf" srcId="{90A9C114-C62B-4C9A-99F4-74B891E77AE0}" destId="{63B1F6F5-55CF-48AF-9D78-A4867759C99A}" srcOrd="0" destOrd="0" presId="urn:microsoft.com/office/officeart/2005/8/layout/hList3"/>
    <dgm:cxn modelId="{C0018149-7149-4C9C-BB4A-3081845FC3FF}" type="presOf" srcId="{2D740833-7046-4D83-9AA6-67E47034ADAF}" destId="{90D07312-E2CA-4251-8234-C1F412AD6398}" srcOrd="0" destOrd="0" presId="urn:microsoft.com/office/officeart/2005/8/layout/hList3"/>
    <dgm:cxn modelId="{1275207F-21DB-4ED5-8CDF-200522B72835}" type="presOf" srcId="{6B23EF26-8DA0-47DF-8F60-2F7D29D5E9A3}" destId="{2A59B2EE-0953-4F97-B3C7-32BF78A5EE52}" srcOrd="0" destOrd="0" presId="urn:microsoft.com/office/officeart/2005/8/layout/hList3"/>
    <dgm:cxn modelId="{DDDA4A89-FA68-4A31-89DC-0024A97F921B}" type="presOf" srcId="{025C0899-325C-4D71-95DD-CEDCEB3FF372}" destId="{E9F90FEA-A1F6-4DD4-AF98-B963A9A3BB2B}" srcOrd="0" destOrd="0" presId="urn:microsoft.com/office/officeart/2005/8/layout/hList3"/>
    <dgm:cxn modelId="{83E33197-3EC9-4309-87FB-63169D154485}" srcId="{2D740833-7046-4D83-9AA6-67E47034ADAF}" destId="{025C0899-325C-4D71-95DD-CEDCEB3FF372}" srcOrd="0" destOrd="0" parTransId="{781B9063-AF4E-4D1D-8178-24C90E6E4B39}" sibTransId="{92AAE7AC-92F4-4C64-8EC5-8B87D5A2BF70}"/>
    <dgm:cxn modelId="{4E13B39F-C241-44C8-BD88-8DDBF763CD5B}" srcId="{2D740833-7046-4D83-9AA6-67E47034ADAF}" destId="{6B23EF26-8DA0-47DF-8F60-2F7D29D5E9A3}" srcOrd="1" destOrd="0" parTransId="{ECF176DC-3A53-4420-9338-21AD65C1125B}" sibTransId="{27CEFE65-9FD3-4D9D-825A-8ECF9A5D9E3F}"/>
    <dgm:cxn modelId="{3BF3EED7-A466-4B75-9733-624CCE9E7C17}" srcId="{2D740833-7046-4D83-9AA6-67E47034ADAF}" destId="{54C309D6-BBC5-4C5F-8272-9023DD1C9AE9}" srcOrd="2" destOrd="0" parTransId="{3C1B82D2-372B-4D6D-A952-55BCA08677B2}" sibTransId="{467A4F7E-0852-4EE1-9AB3-E2141B206FEE}"/>
    <dgm:cxn modelId="{15377FE6-4C4C-4F9E-B935-6E1FB0B7E3D6}" srcId="{90A9C114-C62B-4C9A-99F4-74B891E77AE0}" destId="{2D740833-7046-4D83-9AA6-67E47034ADAF}" srcOrd="0" destOrd="0" parTransId="{474DC9C4-0197-45E6-B159-91B266FD5240}" sibTransId="{87D06188-5C85-4787-980A-E313D32DF925}"/>
    <dgm:cxn modelId="{D09B9FDB-6320-4500-80E8-30AA8D97C096}" type="presParOf" srcId="{63B1F6F5-55CF-48AF-9D78-A4867759C99A}" destId="{90D07312-E2CA-4251-8234-C1F412AD6398}" srcOrd="0" destOrd="0" presId="urn:microsoft.com/office/officeart/2005/8/layout/hList3"/>
    <dgm:cxn modelId="{D86F2D35-000D-4847-95D0-B59ECC492DD1}" type="presParOf" srcId="{63B1F6F5-55CF-48AF-9D78-A4867759C99A}" destId="{1CA8CB22-4F5D-42B9-B74A-F7ED92AB3345}" srcOrd="1" destOrd="0" presId="urn:microsoft.com/office/officeart/2005/8/layout/hList3"/>
    <dgm:cxn modelId="{50270B6A-0370-49BC-A9A6-BF7692C2718F}" type="presParOf" srcId="{1CA8CB22-4F5D-42B9-B74A-F7ED92AB3345}" destId="{E9F90FEA-A1F6-4DD4-AF98-B963A9A3BB2B}" srcOrd="0" destOrd="0" presId="urn:microsoft.com/office/officeart/2005/8/layout/hList3"/>
    <dgm:cxn modelId="{CBD1238F-9C73-4D58-8261-7DB89162ACD5}" type="presParOf" srcId="{1CA8CB22-4F5D-42B9-B74A-F7ED92AB3345}" destId="{2A59B2EE-0953-4F97-B3C7-32BF78A5EE52}" srcOrd="1" destOrd="0" presId="urn:microsoft.com/office/officeart/2005/8/layout/hList3"/>
    <dgm:cxn modelId="{29EA42F2-6040-4B36-9872-CE9283C825DD}" type="presParOf" srcId="{1CA8CB22-4F5D-42B9-B74A-F7ED92AB3345}" destId="{24B83F26-137F-456B-9B19-F4E8BECD9C0D}" srcOrd="2" destOrd="0" presId="urn:microsoft.com/office/officeart/2005/8/layout/hList3"/>
    <dgm:cxn modelId="{656D7C30-2BAF-4C61-9D69-4F6A27065071}" type="presParOf" srcId="{63B1F6F5-55CF-48AF-9D78-A4867759C99A}" destId="{A5ADC1DF-2323-44EB-A5A4-8640FCE435A7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44EED1A-CC99-4384-932D-E7485AA46D97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775C14D-7703-443D-AF91-8D305F71D41F}">
      <dgm:prSet/>
      <dgm:spPr/>
      <dgm:t>
        <a:bodyPr/>
        <a:lstStyle/>
        <a:p>
          <a:r>
            <a:rPr lang="en-US"/>
            <a:t>Do not invest in</a:t>
          </a:r>
        </a:p>
      </dgm:t>
    </dgm:pt>
    <dgm:pt modelId="{7F5E9863-4CBB-423B-BA9C-930002FE1871}" type="parTrans" cxnId="{D11DB253-E49F-44E0-94B4-803E4A45C0A5}">
      <dgm:prSet/>
      <dgm:spPr/>
      <dgm:t>
        <a:bodyPr/>
        <a:lstStyle/>
        <a:p>
          <a:endParaRPr lang="en-US" sz="1400"/>
        </a:p>
      </dgm:t>
    </dgm:pt>
    <dgm:pt modelId="{5D442BC2-1B55-4CAB-BCE6-5BEEF236D844}" type="sibTrans" cxnId="{D11DB253-E49F-44E0-94B4-803E4A45C0A5}">
      <dgm:prSet/>
      <dgm:spPr/>
      <dgm:t>
        <a:bodyPr/>
        <a:lstStyle/>
        <a:p>
          <a:endParaRPr lang="en-US"/>
        </a:p>
      </dgm:t>
    </dgm:pt>
    <dgm:pt modelId="{4F14FA92-7C10-44F4-89C7-F6A5040747AA}">
      <dgm:prSet/>
      <dgm:spPr/>
      <dgm:t>
        <a:bodyPr/>
        <a:lstStyle/>
        <a:p>
          <a:r>
            <a:rPr lang="en-US" dirty="0"/>
            <a:t>Do not invest in loans with interest rate 25% and more it has high default ratio unless the annual income if client is above 100K.</a:t>
          </a:r>
        </a:p>
      </dgm:t>
    </dgm:pt>
    <dgm:pt modelId="{4EE66C1D-9213-471B-996A-64D94FCFD268}" type="parTrans" cxnId="{276D2586-8C51-4525-A4C3-A034BCF2EE17}">
      <dgm:prSet/>
      <dgm:spPr/>
      <dgm:t>
        <a:bodyPr/>
        <a:lstStyle/>
        <a:p>
          <a:endParaRPr lang="en-US" sz="1400"/>
        </a:p>
      </dgm:t>
    </dgm:pt>
    <dgm:pt modelId="{852631D9-6D3B-47CA-9F40-D3D0B3464108}" type="sibTrans" cxnId="{276D2586-8C51-4525-A4C3-A034BCF2EE17}">
      <dgm:prSet/>
      <dgm:spPr/>
      <dgm:t>
        <a:bodyPr/>
        <a:lstStyle/>
        <a:p>
          <a:endParaRPr lang="en-US"/>
        </a:p>
      </dgm:t>
    </dgm:pt>
    <dgm:pt modelId="{05AD81A3-7C9B-4538-8B03-CE6CBB0E5E33}">
      <dgm:prSet/>
      <dgm:spPr/>
      <dgm:t>
        <a:bodyPr/>
        <a:lstStyle/>
        <a:p>
          <a:r>
            <a:rPr lang="en-US"/>
            <a:t>Do not invest in</a:t>
          </a:r>
        </a:p>
      </dgm:t>
    </dgm:pt>
    <dgm:pt modelId="{62983E02-014D-4C05-B533-47A1192BA77E}" type="parTrans" cxnId="{646FF4A5-8D2D-4A93-BA6C-3E951BE1F102}">
      <dgm:prSet/>
      <dgm:spPr/>
      <dgm:t>
        <a:bodyPr/>
        <a:lstStyle/>
        <a:p>
          <a:endParaRPr lang="en-US" sz="1400"/>
        </a:p>
      </dgm:t>
    </dgm:pt>
    <dgm:pt modelId="{3D7DEA94-DA63-43A3-9BB8-B3B0BA8DF25E}" type="sibTrans" cxnId="{646FF4A5-8D2D-4A93-BA6C-3E951BE1F102}">
      <dgm:prSet/>
      <dgm:spPr/>
      <dgm:t>
        <a:bodyPr/>
        <a:lstStyle/>
        <a:p>
          <a:endParaRPr lang="en-US"/>
        </a:p>
      </dgm:t>
    </dgm:pt>
    <dgm:pt modelId="{B9F33D00-E1B9-4F3D-BE84-963FB613D7B5}">
      <dgm:prSet/>
      <dgm:spPr/>
      <dgm:t>
        <a:bodyPr/>
        <a:lstStyle/>
        <a:p>
          <a:r>
            <a:rPr lang="en-US" dirty="0"/>
            <a:t>Do not invest in short term loans (36 months) if the client annual income is less than 25K. </a:t>
          </a:r>
        </a:p>
      </dgm:t>
    </dgm:pt>
    <dgm:pt modelId="{732F7178-8D36-4574-8F62-574E3617F70D}" type="parTrans" cxnId="{885697E7-E320-4481-9101-3A31A64447FE}">
      <dgm:prSet/>
      <dgm:spPr/>
      <dgm:t>
        <a:bodyPr/>
        <a:lstStyle/>
        <a:p>
          <a:endParaRPr lang="en-US" sz="1400"/>
        </a:p>
      </dgm:t>
    </dgm:pt>
    <dgm:pt modelId="{5619F8EF-C6D0-4F8A-A91A-89F414D15AE0}" type="sibTrans" cxnId="{885697E7-E320-4481-9101-3A31A64447FE}">
      <dgm:prSet/>
      <dgm:spPr/>
      <dgm:t>
        <a:bodyPr/>
        <a:lstStyle/>
        <a:p>
          <a:endParaRPr lang="en-US"/>
        </a:p>
      </dgm:t>
    </dgm:pt>
    <dgm:pt modelId="{F1894D6C-54D0-4F14-8BD9-0054E39D9D60}">
      <dgm:prSet/>
      <dgm:spPr/>
      <dgm:t>
        <a:bodyPr/>
        <a:lstStyle/>
        <a:p>
          <a:r>
            <a:rPr lang="en-US"/>
            <a:t>Try</a:t>
          </a:r>
        </a:p>
      </dgm:t>
    </dgm:pt>
    <dgm:pt modelId="{7D328062-94E2-4006-AA9D-BD0DE483F245}" type="parTrans" cxnId="{81132315-5C6F-4A97-A3DE-AEBD424E8C06}">
      <dgm:prSet/>
      <dgm:spPr/>
      <dgm:t>
        <a:bodyPr/>
        <a:lstStyle/>
        <a:p>
          <a:endParaRPr lang="en-US" sz="1400"/>
        </a:p>
      </dgm:t>
    </dgm:pt>
    <dgm:pt modelId="{202211FD-860E-4505-BEC1-36282C7EB631}" type="sibTrans" cxnId="{81132315-5C6F-4A97-A3DE-AEBD424E8C06}">
      <dgm:prSet/>
      <dgm:spPr/>
      <dgm:t>
        <a:bodyPr/>
        <a:lstStyle/>
        <a:p>
          <a:endParaRPr lang="en-US"/>
        </a:p>
      </dgm:t>
    </dgm:pt>
    <dgm:pt modelId="{CC71B40F-5CDC-461B-B6BC-DDBEE357834A}">
      <dgm:prSet/>
      <dgm:spPr/>
      <dgm:t>
        <a:bodyPr/>
        <a:lstStyle/>
        <a:p>
          <a:r>
            <a:rPr lang="en-US" dirty="0"/>
            <a:t>Try to avoid investing in loans issued  to employees with 10 or more years as they represent a risk of ending as a default and it's recommended to approve only small amounts.</a:t>
          </a:r>
        </a:p>
      </dgm:t>
    </dgm:pt>
    <dgm:pt modelId="{988D8BB4-7DAA-44B2-B69C-D5FF23530DD6}" type="parTrans" cxnId="{B9335745-BB13-441A-ADCC-20E9719A45F5}">
      <dgm:prSet/>
      <dgm:spPr/>
      <dgm:t>
        <a:bodyPr/>
        <a:lstStyle/>
        <a:p>
          <a:endParaRPr lang="en-US" sz="1400"/>
        </a:p>
      </dgm:t>
    </dgm:pt>
    <dgm:pt modelId="{D4BB1432-6C4C-4D7F-B55B-9CCE31D22BF6}" type="sibTrans" cxnId="{B9335745-BB13-441A-ADCC-20E9719A45F5}">
      <dgm:prSet/>
      <dgm:spPr/>
      <dgm:t>
        <a:bodyPr/>
        <a:lstStyle/>
        <a:p>
          <a:endParaRPr lang="en-US"/>
        </a:p>
      </dgm:t>
    </dgm:pt>
    <dgm:pt modelId="{FBE898A7-DC19-1845-9C59-30CE7EEA49C2}" type="pres">
      <dgm:prSet presAssocID="{B44EED1A-CC99-4384-932D-E7485AA46D97}" presName="linear" presStyleCnt="0">
        <dgm:presLayoutVars>
          <dgm:dir/>
          <dgm:animLvl val="lvl"/>
          <dgm:resizeHandles val="exact"/>
        </dgm:presLayoutVars>
      </dgm:prSet>
      <dgm:spPr/>
    </dgm:pt>
    <dgm:pt modelId="{5A29396C-E02D-D649-AF55-EF42388A3961}" type="pres">
      <dgm:prSet presAssocID="{8775C14D-7703-443D-AF91-8D305F71D41F}" presName="parentLin" presStyleCnt="0"/>
      <dgm:spPr/>
    </dgm:pt>
    <dgm:pt modelId="{A477848B-A268-3841-9788-04422855BF24}" type="pres">
      <dgm:prSet presAssocID="{8775C14D-7703-443D-AF91-8D305F71D41F}" presName="parentLeftMargin" presStyleLbl="node1" presStyleIdx="0" presStyleCnt="3"/>
      <dgm:spPr/>
    </dgm:pt>
    <dgm:pt modelId="{077DF843-8ED5-944A-A90C-3D3039416DDA}" type="pres">
      <dgm:prSet presAssocID="{8775C14D-7703-443D-AF91-8D305F71D41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C8F59B8-295E-B843-8131-7CFEBA5235C2}" type="pres">
      <dgm:prSet presAssocID="{8775C14D-7703-443D-AF91-8D305F71D41F}" presName="negativeSpace" presStyleCnt="0"/>
      <dgm:spPr/>
    </dgm:pt>
    <dgm:pt modelId="{E108743C-CCA4-E54D-81CC-ED4DF4261BA9}" type="pres">
      <dgm:prSet presAssocID="{8775C14D-7703-443D-AF91-8D305F71D41F}" presName="childText" presStyleLbl="conFgAcc1" presStyleIdx="0" presStyleCnt="3">
        <dgm:presLayoutVars>
          <dgm:bulletEnabled val="1"/>
        </dgm:presLayoutVars>
      </dgm:prSet>
      <dgm:spPr/>
    </dgm:pt>
    <dgm:pt modelId="{AB044040-7059-6A4F-B358-D14D6A0F8746}" type="pres">
      <dgm:prSet presAssocID="{5D442BC2-1B55-4CAB-BCE6-5BEEF236D844}" presName="spaceBetweenRectangles" presStyleCnt="0"/>
      <dgm:spPr/>
    </dgm:pt>
    <dgm:pt modelId="{73CA6D78-94A1-D041-A886-C8D808FD9A6C}" type="pres">
      <dgm:prSet presAssocID="{05AD81A3-7C9B-4538-8B03-CE6CBB0E5E33}" presName="parentLin" presStyleCnt="0"/>
      <dgm:spPr/>
    </dgm:pt>
    <dgm:pt modelId="{B3FDDD4D-11B5-0C45-8FA8-B74378BF4985}" type="pres">
      <dgm:prSet presAssocID="{05AD81A3-7C9B-4538-8B03-CE6CBB0E5E33}" presName="parentLeftMargin" presStyleLbl="node1" presStyleIdx="0" presStyleCnt="3"/>
      <dgm:spPr/>
    </dgm:pt>
    <dgm:pt modelId="{7500B15B-B1FD-2341-B2FC-218161B42B18}" type="pres">
      <dgm:prSet presAssocID="{05AD81A3-7C9B-4538-8B03-CE6CBB0E5E3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448F6FE-FF4F-7248-A8A9-48A9986F7116}" type="pres">
      <dgm:prSet presAssocID="{05AD81A3-7C9B-4538-8B03-CE6CBB0E5E33}" presName="negativeSpace" presStyleCnt="0"/>
      <dgm:spPr/>
    </dgm:pt>
    <dgm:pt modelId="{0A16B8D8-401E-D045-8A2E-DEEB617917AB}" type="pres">
      <dgm:prSet presAssocID="{05AD81A3-7C9B-4538-8B03-CE6CBB0E5E33}" presName="childText" presStyleLbl="conFgAcc1" presStyleIdx="1" presStyleCnt="3">
        <dgm:presLayoutVars>
          <dgm:bulletEnabled val="1"/>
        </dgm:presLayoutVars>
      </dgm:prSet>
      <dgm:spPr/>
    </dgm:pt>
    <dgm:pt modelId="{15EB4E46-BA46-0745-9FEC-6BB87690A448}" type="pres">
      <dgm:prSet presAssocID="{3D7DEA94-DA63-43A3-9BB8-B3B0BA8DF25E}" presName="spaceBetweenRectangles" presStyleCnt="0"/>
      <dgm:spPr/>
    </dgm:pt>
    <dgm:pt modelId="{12B7DE88-6C26-A14E-987A-042944D8E004}" type="pres">
      <dgm:prSet presAssocID="{F1894D6C-54D0-4F14-8BD9-0054E39D9D60}" presName="parentLin" presStyleCnt="0"/>
      <dgm:spPr/>
    </dgm:pt>
    <dgm:pt modelId="{1358C3AB-C0BE-9B4B-9CCD-339D2B43A38A}" type="pres">
      <dgm:prSet presAssocID="{F1894D6C-54D0-4F14-8BD9-0054E39D9D60}" presName="parentLeftMargin" presStyleLbl="node1" presStyleIdx="1" presStyleCnt="3"/>
      <dgm:spPr/>
    </dgm:pt>
    <dgm:pt modelId="{5351F0EC-0879-F84C-AFCE-88AE666236C1}" type="pres">
      <dgm:prSet presAssocID="{F1894D6C-54D0-4F14-8BD9-0054E39D9D6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C824F6E-ECF5-EF4D-9598-A8753021D066}" type="pres">
      <dgm:prSet presAssocID="{F1894D6C-54D0-4F14-8BD9-0054E39D9D60}" presName="negativeSpace" presStyleCnt="0"/>
      <dgm:spPr/>
    </dgm:pt>
    <dgm:pt modelId="{5B2EC589-3873-4E42-956F-311B7ABC238A}" type="pres">
      <dgm:prSet presAssocID="{F1894D6C-54D0-4F14-8BD9-0054E39D9D60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8417C0A-7AB3-E949-A1C3-0681055057C4}" type="presOf" srcId="{05AD81A3-7C9B-4538-8B03-CE6CBB0E5E33}" destId="{B3FDDD4D-11B5-0C45-8FA8-B74378BF4985}" srcOrd="0" destOrd="0" presId="urn:microsoft.com/office/officeart/2005/8/layout/list1"/>
    <dgm:cxn modelId="{81132315-5C6F-4A97-A3DE-AEBD424E8C06}" srcId="{B44EED1A-CC99-4384-932D-E7485AA46D97}" destId="{F1894D6C-54D0-4F14-8BD9-0054E39D9D60}" srcOrd="2" destOrd="0" parTransId="{7D328062-94E2-4006-AA9D-BD0DE483F245}" sibTransId="{202211FD-860E-4505-BEC1-36282C7EB631}"/>
    <dgm:cxn modelId="{B9335745-BB13-441A-ADCC-20E9719A45F5}" srcId="{F1894D6C-54D0-4F14-8BD9-0054E39D9D60}" destId="{CC71B40F-5CDC-461B-B6BC-DDBEE357834A}" srcOrd="0" destOrd="0" parTransId="{988D8BB4-7DAA-44B2-B69C-D5FF23530DD6}" sibTransId="{D4BB1432-6C4C-4D7F-B55B-9CCE31D22BF6}"/>
    <dgm:cxn modelId="{A557F045-5DD3-4D42-B25D-7216B064E988}" type="presOf" srcId="{B9F33D00-E1B9-4F3D-BE84-963FB613D7B5}" destId="{0A16B8D8-401E-D045-8A2E-DEEB617917AB}" srcOrd="0" destOrd="0" presId="urn:microsoft.com/office/officeart/2005/8/layout/list1"/>
    <dgm:cxn modelId="{B680DC51-2E52-3D4A-9AF0-F5C648CF539E}" type="presOf" srcId="{8775C14D-7703-443D-AF91-8D305F71D41F}" destId="{077DF843-8ED5-944A-A90C-3D3039416DDA}" srcOrd="1" destOrd="0" presId="urn:microsoft.com/office/officeart/2005/8/layout/list1"/>
    <dgm:cxn modelId="{D11DB253-E49F-44E0-94B4-803E4A45C0A5}" srcId="{B44EED1A-CC99-4384-932D-E7485AA46D97}" destId="{8775C14D-7703-443D-AF91-8D305F71D41F}" srcOrd="0" destOrd="0" parTransId="{7F5E9863-4CBB-423B-BA9C-930002FE1871}" sibTransId="{5D442BC2-1B55-4CAB-BCE6-5BEEF236D844}"/>
    <dgm:cxn modelId="{25200375-3B9F-FA42-8AC1-48CE03640592}" type="presOf" srcId="{F1894D6C-54D0-4F14-8BD9-0054E39D9D60}" destId="{1358C3AB-C0BE-9B4B-9CCD-339D2B43A38A}" srcOrd="0" destOrd="0" presId="urn:microsoft.com/office/officeart/2005/8/layout/list1"/>
    <dgm:cxn modelId="{276D2586-8C51-4525-A4C3-A034BCF2EE17}" srcId="{8775C14D-7703-443D-AF91-8D305F71D41F}" destId="{4F14FA92-7C10-44F4-89C7-F6A5040747AA}" srcOrd="0" destOrd="0" parTransId="{4EE66C1D-9213-471B-996A-64D94FCFD268}" sibTransId="{852631D9-6D3B-47CA-9F40-D3D0B3464108}"/>
    <dgm:cxn modelId="{76470699-0A57-1E4B-9CBB-23F61169BFB0}" type="presOf" srcId="{B44EED1A-CC99-4384-932D-E7485AA46D97}" destId="{FBE898A7-DC19-1845-9C59-30CE7EEA49C2}" srcOrd="0" destOrd="0" presId="urn:microsoft.com/office/officeart/2005/8/layout/list1"/>
    <dgm:cxn modelId="{7EF29A9C-7C84-4E4E-B675-C39F661EDCA0}" type="presOf" srcId="{4F14FA92-7C10-44F4-89C7-F6A5040747AA}" destId="{E108743C-CCA4-E54D-81CC-ED4DF4261BA9}" srcOrd="0" destOrd="0" presId="urn:microsoft.com/office/officeart/2005/8/layout/list1"/>
    <dgm:cxn modelId="{646FF4A5-8D2D-4A93-BA6C-3E951BE1F102}" srcId="{B44EED1A-CC99-4384-932D-E7485AA46D97}" destId="{05AD81A3-7C9B-4538-8B03-CE6CBB0E5E33}" srcOrd="1" destOrd="0" parTransId="{62983E02-014D-4C05-B533-47A1192BA77E}" sibTransId="{3D7DEA94-DA63-43A3-9BB8-B3B0BA8DF25E}"/>
    <dgm:cxn modelId="{12A9A4D1-7811-2F4C-B999-48051516D25E}" type="presOf" srcId="{8775C14D-7703-443D-AF91-8D305F71D41F}" destId="{A477848B-A268-3841-9788-04422855BF24}" srcOrd="0" destOrd="0" presId="urn:microsoft.com/office/officeart/2005/8/layout/list1"/>
    <dgm:cxn modelId="{EEDB16D8-A9AA-5049-8BA3-76017981FD3F}" type="presOf" srcId="{05AD81A3-7C9B-4538-8B03-CE6CBB0E5E33}" destId="{7500B15B-B1FD-2341-B2FC-218161B42B18}" srcOrd="1" destOrd="0" presId="urn:microsoft.com/office/officeart/2005/8/layout/list1"/>
    <dgm:cxn modelId="{885697E7-E320-4481-9101-3A31A64447FE}" srcId="{05AD81A3-7C9B-4538-8B03-CE6CBB0E5E33}" destId="{B9F33D00-E1B9-4F3D-BE84-963FB613D7B5}" srcOrd="0" destOrd="0" parTransId="{732F7178-8D36-4574-8F62-574E3617F70D}" sibTransId="{5619F8EF-C6D0-4F8A-A91A-89F414D15AE0}"/>
    <dgm:cxn modelId="{91811BF1-9BB7-D847-AA7D-FE93A89EBC2A}" type="presOf" srcId="{CC71B40F-5CDC-461B-B6BC-DDBEE357834A}" destId="{5B2EC589-3873-4E42-956F-311B7ABC238A}" srcOrd="0" destOrd="0" presId="urn:microsoft.com/office/officeart/2005/8/layout/list1"/>
    <dgm:cxn modelId="{06F4DDF4-4A14-2745-B053-9CFB9B3AA16A}" type="presOf" srcId="{F1894D6C-54D0-4F14-8BD9-0054E39D9D60}" destId="{5351F0EC-0879-F84C-AFCE-88AE666236C1}" srcOrd="1" destOrd="0" presId="urn:microsoft.com/office/officeart/2005/8/layout/list1"/>
    <dgm:cxn modelId="{CE202AF5-E83C-B544-AA8F-FF39D0C01AD1}" type="presParOf" srcId="{FBE898A7-DC19-1845-9C59-30CE7EEA49C2}" destId="{5A29396C-E02D-D649-AF55-EF42388A3961}" srcOrd="0" destOrd="0" presId="urn:microsoft.com/office/officeart/2005/8/layout/list1"/>
    <dgm:cxn modelId="{C694756B-020B-7B45-A8E7-43044DD1FDC7}" type="presParOf" srcId="{5A29396C-E02D-D649-AF55-EF42388A3961}" destId="{A477848B-A268-3841-9788-04422855BF24}" srcOrd="0" destOrd="0" presId="urn:microsoft.com/office/officeart/2005/8/layout/list1"/>
    <dgm:cxn modelId="{9B2D0973-4B65-F240-AC0D-1937F234CAC6}" type="presParOf" srcId="{5A29396C-E02D-D649-AF55-EF42388A3961}" destId="{077DF843-8ED5-944A-A90C-3D3039416DDA}" srcOrd="1" destOrd="0" presId="urn:microsoft.com/office/officeart/2005/8/layout/list1"/>
    <dgm:cxn modelId="{48EE768A-1F1F-8142-AC69-6648A63D0C01}" type="presParOf" srcId="{FBE898A7-DC19-1845-9C59-30CE7EEA49C2}" destId="{9C8F59B8-295E-B843-8131-7CFEBA5235C2}" srcOrd="1" destOrd="0" presId="urn:microsoft.com/office/officeart/2005/8/layout/list1"/>
    <dgm:cxn modelId="{86ADDB4F-E0B8-E946-9ED6-E4FAC8373047}" type="presParOf" srcId="{FBE898A7-DC19-1845-9C59-30CE7EEA49C2}" destId="{E108743C-CCA4-E54D-81CC-ED4DF4261BA9}" srcOrd="2" destOrd="0" presId="urn:microsoft.com/office/officeart/2005/8/layout/list1"/>
    <dgm:cxn modelId="{EDCFD3C4-C12E-2C4B-B209-9F03999CF8D4}" type="presParOf" srcId="{FBE898A7-DC19-1845-9C59-30CE7EEA49C2}" destId="{AB044040-7059-6A4F-B358-D14D6A0F8746}" srcOrd="3" destOrd="0" presId="urn:microsoft.com/office/officeart/2005/8/layout/list1"/>
    <dgm:cxn modelId="{E159871D-DE49-2F49-BFAD-89B4DB0DE31F}" type="presParOf" srcId="{FBE898A7-DC19-1845-9C59-30CE7EEA49C2}" destId="{73CA6D78-94A1-D041-A886-C8D808FD9A6C}" srcOrd="4" destOrd="0" presId="urn:microsoft.com/office/officeart/2005/8/layout/list1"/>
    <dgm:cxn modelId="{06D4B8BD-1173-584C-8131-12545802069A}" type="presParOf" srcId="{73CA6D78-94A1-D041-A886-C8D808FD9A6C}" destId="{B3FDDD4D-11B5-0C45-8FA8-B74378BF4985}" srcOrd="0" destOrd="0" presId="urn:microsoft.com/office/officeart/2005/8/layout/list1"/>
    <dgm:cxn modelId="{61FF9B0D-DE6F-4A4F-8337-28A1A43B961F}" type="presParOf" srcId="{73CA6D78-94A1-D041-A886-C8D808FD9A6C}" destId="{7500B15B-B1FD-2341-B2FC-218161B42B18}" srcOrd="1" destOrd="0" presId="urn:microsoft.com/office/officeart/2005/8/layout/list1"/>
    <dgm:cxn modelId="{1FEC7CDA-05F7-CC4B-B6B4-A5CCB1E673B5}" type="presParOf" srcId="{FBE898A7-DC19-1845-9C59-30CE7EEA49C2}" destId="{0448F6FE-FF4F-7248-A8A9-48A9986F7116}" srcOrd="5" destOrd="0" presId="urn:microsoft.com/office/officeart/2005/8/layout/list1"/>
    <dgm:cxn modelId="{E8833F28-DD40-CC43-A192-C5EE963769E5}" type="presParOf" srcId="{FBE898A7-DC19-1845-9C59-30CE7EEA49C2}" destId="{0A16B8D8-401E-D045-8A2E-DEEB617917AB}" srcOrd="6" destOrd="0" presId="urn:microsoft.com/office/officeart/2005/8/layout/list1"/>
    <dgm:cxn modelId="{B3978B88-9BC2-2E41-ADD1-D2B155B179B4}" type="presParOf" srcId="{FBE898A7-DC19-1845-9C59-30CE7EEA49C2}" destId="{15EB4E46-BA46-0745-9FEC-6BB87690A448}" srcOrd="7" destOrd="0" presId="urn:microsoft.com/office/officeart/2005/8/layout/list1"/>
    <dgm:cxn modelId="{90606804-7A32-C447-8438-A6766212021F}" type="presParOf" srcId="{FBE898A7-DC19-1845-9C59-30CE7EEA49C2}" destId="{12B7DE88-6C26-A14E-987A-042944D8E004}" srcOrd="8" destOrd="0" presId="urn:microsoft.com/office/officeart/2005/8/layout/list1"/>
    <dgm:cxn modelId="{8F9A0B67-67B1-CB44-925A-57F525DBCC04}" type="presParOf" srcId="{12B7DE88-6C26-A14E-987A-042944D8E004}" destId="{1358C3AB-C0BE-9B4B-9CCD-339D2B43A38A}" srcOrd="0" destOrd="0" presId="urn:microsoft.com/office/officeart/2005/8/layout/list1"/>
    <dgm:cxn modelId="{269ECC84-65BC-0E48-9553-1051ED6A2875}" type="presParOf" srcId="{12B7DE88-6C26-A14E-987A-042944D8E004}" destId="{5351F0EC-0879-F84C-AFCE-88AE666236C1}" srcOrd="1" destOrd="0" presId="urn:microsoft.com/office/officeart/2005/8/layout/list1"/>
    <dgm:cxn modelId="{3E87B698-0EFE-DA4C-8A03-69268B9937EF}" type="presParOf" srcId="{FBE898A7-DC19-1845-9C59-30CE7EEA49C2}" destId="{1C824F6E-ECF5-EF4D-9598-A8753021D066}" srcOrd="9" destOrd="0" presId="urn:microsoft.com/office/officeart/2005/8/layout/list1"/>
    <dgm:cxn modelId="{F079E788-AA33-1140-B9A8-7BBF46FA7B6A}" type="presParOf" srcId="{FBE898A7-DC19-1845-9C59-30CE7EEA49C2}" destId="{5B2EC589-3873-4E42-956F-311B7ABC238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1C162BF-EA16-4D2C-8EA5-D5221C5B3483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1F50B36-64BB-454B-8431-3698BBD571DC}">
      <dgm:prSet/>
      <dgm:spPr/>
      <dgm:t>
        <a:bodyPr/>
        <a:lstStyle/>
        <a:p>
          <a:r>
            <a:rPr lang="en-US"/>
            <a:t>Do not invest loans with interest rate of 12.5% or higher to clients with annual income less than 50k. </a:t>
          </a:r>
        </a:p>
      </dgm:t>
    </dgm:pt>
    <dgm:pt modelId="{91441A11-55FB-49DC-8400-6FA965A2C91D}" type="parTrans" cxnId="{02D5BCA0-ABD5-46CA-9CFD-A107890C07C5}">
      <dgm:prSet/>
      <dgm:spPr/>
      <dgm:t>
        <a:bodyPr/>
        <a:lstStyle/>
        <a:p>
          <a:endParaRPr lang="en-US"/>
        </a:p>
      </dgm:t>
    </dgm:pt>
    <dgm:pt modelId="{BBC4A4C5-93A6-4762-8352-624DAF25F431}" type="sibTrans" cxnId="{02D5BCA0-ABD5-46CA-9CFD-A107890C07C5}">
      <dgm:prSet/>
      <dgm:spPr/>
      <dgm:t>
        <a:bodyPr/>
        <a:lstStyle/>
        <a:p>
          <a:endParaRPr lang="en-US"/>
        </a:p>
      </dgm:t>
    </dgm:pt>
    <dgm:pt modelId="{F91C5B3D-B68B-4182-968C-CAB9817E0617}">
      <dgm:prSet/>
      <dgm:spPr/>
      <dgm:t>
        <a:bodyPr/>
        <a:lstStyle/>
        <a:p>
          <a:r>
            <a:rPr lang="en-US" dirty="0"/>
            <a:t>Loan Grades A and B are the safest to invest.</a:t>
          </a:r>
        </a:p>
      </dgm:t>
    </dgm:pt>
    <dgm:pt modelId="{12A973CC-D649-4C01-80F4-92FE171296A1}" type="parTrans" cxnId="{88413E37-B005-4E9C-9179-1AA3B4EFB53A}">
      <dgm:prSet/>
      <dgm:spPr/>
      <dgm:t>
        <a:bodyPr/>
        <a:lstStyle/>
        <a:p>
          <a:endParaRPr lang="en-US"/>
        </a:p>
      </dgm:t>
    </dgm:pt>
    <dgm:pt modelId="{5BE2A3D2-522B-49FA-A9DF-51D1BD043DCB}" type="sibTrans" cxnId="{88413E37-B005-4E9C-9179-1AA3B4EFB53A}">
      <dgm:prSet/>
      <dgm:spPr/>
      <dgm:t>
        <a:bodyPr/>
        <a:lstStyle/>
        <a:p>
          <a:endParaRPr lang="en-US"/>
        </a:p>
      </dgm:t>
    </dgm:pt>
    <dgm:pt modelId="{3BE24681-F876-44D1-BCC4-5C1BE1380911}">
      <dgm:prSet/>
      <dgm:spPr/>
      <dgm:t>
        <a:bodyPr/>
        <a:lstStyle/>
        <a:p>
          <a:r>
            <a:rPr lang="en-US" dirty="0"/>
            <a:t>Do not issue loans to people with high DTI ratio above 15-25</a:t>
          </a:r>
        </a:p>
      </dgm:t>
    </dgm:pt>
    <dgm:pt modelId="{1078851D-FAE0-4D17-AD04-0B8184FA1221}" type="parTrans" cxnId="{BD9E9D2D-6625-4CC8-8ACC-BDC5DEB864BF}">
      <dgm:prSet/>
      <dgm:spPr/>
      <dgm:t>
        <a:bodyPr/>
        <a:lstStyle/>
        <a:p>
          <a:endParaRPr lang="en-US"/>
        </a:p>
      </dgm:t>
    </dgm:pt>
    <dgm:pt modelId="{E32152BE-CC7A-4A0B-B037-60CBF45DCB9E}" type="sibTrans" cxnId="{BD9E9D2D-6625-4CC8-8ACC-BDC5DEB864BF}">
      <dgm:prSet/>
      <dgm:spPr/>
      <dgm:t>
        <a:bodyPr/>
        <a:lstStyle/>
        <a:p>
          <a:endParaRPr lang="en-US"/>
        </a:p>
      </dgm:t>
    </dgm:pt>
    <dgm:pt modelId="{13D9D0AE-28D9-4896-82D8-3FABFE2017A4}">
      <dgm:prSet/>
      <dgm:spPr/>
      <dgm:t>
        <a:bodyPr/>
        <a:lstStyle/>
        <a:p>
          <a:r>
            <a:rPr lang="en-US" dirty="0"/>
            <a:t>Do not invest in loans of purpose of small business  as it a high risk unless selective screening is made.</a:t>
          </a:r>
        </a:p>
      </dgm:t>
    </dgm:pt>
    <dgm:pt modelId="{B5F9B559-795A-42E5-ADA1-AF6209797D24}" type="parTrans" cxnId="{4BD2442A-9134-4551-942E-0E1C7CD63325}">
      <dgm:prSet/>
      <dgm:spPr/>
      <dgm:t>
        <a:bodyPr/>
        <a:lstStyle/>
        <a:p>
          <a:endParaRPr lang="en-US"/>
        </a:p>
      </dgm:t>
    </dgm:pt>
    <dgm:pt modelId="{1A3C24BC-BDA2-43EE-9D31-A89DA156064D}" type="sibTrans" cxnId="{4BD2442A-9134-4551-942E-0E1C7CD63325}">
      <dgm:prSet/>
      <dgm:spPr/>
      <dgm:t>
        <a:bodyPr/>
        <a:lstStyle/>
        <a:p>
          <a:endParaRPr lang="en-US"/>
        </a:p>
      </dgm:t>
    </dgm:pt>
    <dgm:pt modelId="{8DAD2A56-8020-4B82-B2C4-DE8AFB4C8D17}">
      <dgm:prSet/>
      <dgm:spPr/>
      <dgm:t>
        <a:bodyPr/>
        <a:lstStyle/>
        <a:p>
          <a:r>
            <a:rPr lang="en-US" dirty="0"/>
            <a:t>Do not approve loans with amounts above 23K unless considerate verification is made on client and the annual income is not less than 100K.</a:t>
          </a:r>
        </a:p>
      </dgm:t>
    </dgm:pt>
    <dgm:pt modelId="{67652A77-7625-4675-93CC-E5C4CEDDDB0B}" type="parTrans" cxnId="{C00AFBA4-65C4-49EF-8F2E-042514060C43}">
      <dgm:prSet/>
      <dgm:spPr/>
      <dgm:t>
        <a:bodyPr/>
        <a:lstStyle/>
        <a:p>
          <a:endParaRPr lang="en-US"/>
        </a:p>
      </dgm:t>
    </dgm:pt>
    <dgm:pt modelId="{789D23C3-D72D-4D03-B5AE-A8E2AF9CBF53}" type="sibTrans" cxnId="{C00AFBA4-65C4-49EF-8F2E-042514060C43}">
      <dgm:prSet/>
      <dgm:spPr/>
      <dgm:t>
        <a:bodyPr/>
        <a:lstStyle/>
        <a:p>
          <a:endParaRPr lang="en-US"/>
        </a:p>
      </dgm:t>
    </dgm:pt>
    <dgm:pt modelId="{62A0F058-E43B-9F42-BE1D-B799BB906527}" type="pres">
      <dgm:prSet presAssocID="{11C162BF-EA16-4D2C-8EA5-D5221C5B3483}" presName="vert0" presStyleCnt="0">
        <dgm:presLayoutVars>
          <dgm:dir/>
          <dgm:animOne val="branch"/>
          <dgm:animLvl val="lvl"/>
        </dgm:presLayoutVars>
      </dgm:prSet>
      <dgm:spPr/>
    </dgm:pt>
    <dgm:pt modelId="{D9AB0ACA-893B-4F4E-B8FB-A06E1C7CFBCF}" type="pres">
      <dgm:prSet presAssocID="{01F50B36-64BB-454B-8431-3698BBD571DC}" presName="thickLine" presStyleLbl="alignNode1" presStyleIdx="0" presStyleCnt="5"/>
      <dgm:spPr/>
    </dgm:pt>
    <dgm:pt modelId="{ADDA23AF-EB20-E84D-A347-B95AE0212B86}" type="pres">
      <dgm:prSet presAssocID="{01F50B36-64BB-454B-8431-3698BBD571DC}" presName="horz1" presStyleCnt="0"/>
      <dgm:spPr/>
    </dgm:pt>
    <dgm:pt modelId="{935C1FB1-DBB4-A046-8E46-C1EB4707A796}" type="pres">
      <dgm:prSet presAssocID="{01F50B36-64BB-454B-8431-3698BBD571DC}" presName="tx1" presStyleLbl="revTx" presStyleIdx="0" presStyleCnt="5"/>
      <dgm:spPr/>
    </dgm:pt>
    <dgm:pt modelId="{0F0A5236-82CF-F84F-9CBF-00E668CB77B6}" type="pres">
      <dgm:prSet presAssocID="{01F50B36-64BB-454B-8431-3698BBD571DC}" presName="vert1" presStyleCnt="0"/>
      <dgm:spPr/>
    </dgm:pt>
    <dgm:pt modelId="{F3CF5800-446B-CF4F-8822-7CFC61882705}" type="pres">
      <dgm:prSet presAssocID="{F91C5B3D-B68B-4182-968C-CAB9817E0617}" presName="thickLine" presStyleLbl="alignNode1" presStyleIdx="1" presStyleCnt="5"/>
      <dgm:spPr/>
    </dgm:pt>
    <dgm:pt modelId="{2D758BC2-1181-F442-9318-7F852741E3AF}" type="pres">
      <dgm:prSet presAssocID="{F91C5B3D-B68B-4182-968C-CAB9817E0617}" presName="horz1" presStyleCnt="0"/>
      <dgm:spPr/>
    </dgm:pt>
    <dgm:pt modelId="{FFB5250D-5109-B643-9496-7B19AB4C25D6}" type="pres">
      <dgm:prSet presAssocID="{F91C5B3D-B68B-4182-968C-CAB9817E0617}" presName="tx1" presStyleLbl="revTx" presStyleIdx="1" presStyleCnt="5"/>
      <dgm:spPr/>
    </dgm:pt>
    <dgm:pt modelId="{42336112-DE7A-F94B-B3F6-4FB4158A3522}" type="pres">
      <dgm:prSet presAssocID="{F91C5B3D-B68B-4182-968C-CAB9817E0617}" presName="vert1" presStyleCnt="0"/>
      <dgm:spPr/>
    </dgm:pt>
    <dgm:pt modelId="{97DC239F-08ED-1046-961E-9317CFAEC7C5}" type="pres">
      <dgm:prSet presAssocID="{3BE24681-F876-44D1-BCC4-5C1BE1380911}" presName="thickLine" presStyleLbl="alignNode1" presStyleIdx="2" presStyleCnt="5"/>
      <dgm:spPr/>
    </dgm:pt>
    <dgm:pt modelId="{E3625087-028A-9145-8A4E-04A6AB337DCD}" type="pres">
      <dgm:prSet presAssocID="{3BE24681-F876-44D1-BCC4-5C1BE1380911}" presName="horz1" presStyleCnt="0"/>
      <dgm:spPr/>
    </dgm:pt>
    <dgm:pt modelId="{CC3A4C00-6109-E844-B7F6-E52690551AEE}" type="pres">
      <dgm:prSet presAssocID="{3BE24681-F876-44D1-BCC4-5C1BE1380911}" presName="tx1" presStyleLbl="revTx" presStyleIdx="2" presStyleCnt="5"/>
      <dgm:spPr/>
    </dgm:pt>
    <dgm:pt modelId="{D0B981FB-0DB0-8E4F-9FDD-4101FAAE9947}" type="pres">
      <dgm:prSet presAssocID="{3BE24681-F876-44D1-BCC4-5C1BE1380911}" presName="vert1" presStyleCnt="0"/>
      <dgm:spPr/>
    </dgm:pt>
    <dgm:pt modelId="{666ACDA6-66DE-4B3E-A771-8FAB7498C945}" type="pres">
      <dgm:prSet presAssocID="{8DAD2A56-8020-4B82-B2C4-DE8AFB4C8D17}" presName="thickLine" presStyleLbl="alignNode1" presStyleIdx="3" presStyleCnt="5"/>
      <dgm:spPr/>
    </dgm:pt>
    <dgm:pt modelId="{54A436AD-0D9A-47F2-9C78-353D76E0B3B5}" type="pres">
      <dgm:prSet presAssocID="{8DAD2A56-8020-4B82-B2C4-DE8AFB4C8D17}" presName="horz1" presStyleCnt="0"/>
      <dgm:spPr/>
    </dgm:pt>
    <dgm:pt modelId="{CA5D286C-6DCF-4956-9E61-CD2DF6EDA403}" type="pres">
      <dgm:prSet presAssocID="{8DAD2A56-8020-4B82-B2C4-DE8AFB4C8D17}" presName="tx1" presStyleLbl="revTx" presStyleIdx="3" presStyleCnt="5"/>
      <dgm:spPr/>
    </dgm:pt>
    <dgm:pt modelId="{956ED9A5-6E77-4C75-9518-EE4C15198066}" type="pres">
      <dgm:prSet presAssocID="{8DAD2A56-8020-4B82-B2C4-DE8AFB4C8D17}" presName="vert1" presStyleCnt="0"/>
      <dgm:spPr/>
    </dgm:pt>
    <dgm:pt modelId="{1EB0EA11-AE14-8646-8BCE-7F78646F12A8}" type="pres">
      <dgm:prSet presAssocID="{13D9D0AE-28D9-4896-82D8-3FABFE2017A4}" presName="thickLine" presStyleLbl="alignNode1" presStyleIdx="4" presStyleCnt="5"/>
      <dgm:spPr/>
    </dgm:pt>
    <dgm:pt modelId="{91A0F8AF-1CE9-EA4F-B7B6-A962ACD1726A}" type="pres">
      <dgm:prSet presAssocID="{13D9D0AE-28D9-4896-82D8-3FABFE2017A4}" presName="horz1" presStyleCnt="0"/>
      <dgm:spPr/>
    </dgm:pt>
    <dgm:pt modelId="{72346DEC-FFF6-B240-B2BA-7B7FAEEC4C27}" type="pres">
      <dgm:prSet presAssocID="{13D9D0AE-28D9-4896-82D8-3FABFE2017A4}" presName="tx1" presStyleLbl="revTx" presStyleIdx="4" presStyleCnt="5"/>
      <dgm:spPr/>
    </dgm:pt>
    <dgm:pt modelId="{9BCCB0E4-E887-754B-8023-B75BF7225D01}" type="pres">
      <dgm:prSet presAssocID="{13D9D0AE-28D9-4896-82D8-3FABFE2017A4}" presName="vert1" presStyleCnt="0"/>
      <dgm:spPr/>
    </dgm:pt>
  </dgm:ptLst>
  <dgm:cxnLst>
    <dgm:cxn modelId="{6290AA05-B7D4-9C4A-B813-02B9DDD132C4}" type="presOf" srcId="{13D9D0AE-28D9-4896-82D8-3FABFE2017A4}" destId="{72346DEC-FFF6-B240-B2BA-7B7FAEEC4C27}" srcOrd="0" destOrd="0" presId="urn:microsoft.com/office/officeart/2008/layout/LinedList"/>
    <dgm:cxn modelId="{4BD2442A-9134-4551-942E-0E1C7CD63325}" srcId="{11C162BF-EA16-4D2C-8EA5-D5221C5B3483}" destId="{13D9D0AE-28D9-4896-82D8-3FABFE2017A4}" srcOrd="4" destOrd="0" parTransId="{B5F9B559-795A-42E5-ADA1-AF6209797D24}" sibTransId="{1A3C24BC-BDA2-43EE-9D31-A89DA156064D}"/>
    <dgm:cxn modelId="{BD9E9D2D-6625-4CC8-8ACC-BDC5DEB864BF}" srcId="{11C162BF-EA16-4D2C-8EA5-D5221C5B3483}" destId="{3BE24681-F876-44D1-BCC4-5C1BE1380911}" srcOrd="2" destOrd="0" parTransId="{1078851D-FAE0-4D17-AD04-0B8184FA1221}" sibTransId="{E32152BE-CC7A-4A0B-B037-60CBF45DCB9E}"/>
    <dgm:cxn modelId="{88413E37-B005-4E9C-9179-1AA3B4EFB53A}" srcId="{11C162BF-EA16-4D2C-8EA5-D5221C5B3483}" destId="{F91C5B3D-B68B-4182-968C-CAB9817E0617}" srcOrd="1" destOrd="0" parTransId="{12A973CC-D649-4C01-80F4-92FE171296A1}" sibTransId="{5BE2A3D2-522B-49FA-A9DF-51D1BD043DCB}"/>
    <dgm:cxn modelId="{0AD31055-2960-2844-AD79-19511838A990}" type="presOf" srcId="{11C162BF-EA16-4D2C-8EA5-D5221C5B3483}" destId="{62A0F058-E43B-9F42-BE1D-B799BB906527}" srcOrd="0" destOrd="0" presId="urn:microsoft.com/office/officeart/2008/layout/LinedList"/>
    <dgm:cxn modelId="{F5818273-A319-9746-BE35-0553F50E9563}" type="presOf" srcId="{F91C5B3D-B68B-4182-968C-CAB9817E0617}" destId="{FFB5250D-5109-B643-9496-7B19AB4C25D6}" srcOrd="0" destOrd="0" presId="urn:microsoft.com/office/officeart/2008/layout/LinedList"/>
    <dgm:cxn modelId="{8CF1659C-B7FD-5045-8A8B-29D13CF494F6}" type="presOf" srcId="{3BE24681-F876-44D1-BCC4-5C1BE1380911}" destId="{CC3A4C00-6109-E844-B7F6-E52690551AEE}" srcOrd="0" destOrd="0" presId="urn:microsoft.com/office/officeart/2008/layout/LinedList"/>
    <dgm:cxn modelId="{02D5BCA0-ABD5-46CA-9CFD-A107890C07C5}" srcId="{11C162BF-EA16-4D2C-8EA5-D5221C5B3483}" destId="{01F50B36-64BB-454B-8431-3698BBD571DC}" srcOrd="0" destOrd="0" parTransId="{91441A11-55FB-49DC-8400-6FA965A2C91D}" sibTransId="{BBC4A4C5-93A6-4762-8352-624DAF25F431}"/>
    <dgm:cxn modelId="{C00AFBA4-65C4-49EF-8F2E-042514060C43}" srcId="{11C162BF-EA16-4D2C-8EA5-D5221C5B3483}" destId="{8DAD2A56-8020-4B82-B2C4-DE8AFB4C8D17}" srcOrd="3" destOrd="0" parTransId="{67652A77-7625-4675-93CC-E5C4CEDDDB0B}" sibTransId="{789D23C3-D72D-4D03-B5AE-A8E2AF9CBF53}"/>
    <dgm:cxn modelId="{9519A0B1-C11D-4545-B1CA-B4742107B78C}" type="presOf" srcId="{8DAD2A56-8020-4B82-B2C4-DE8AFB4C8D17}" destId="{CA5D286C-6DCF-4956-9E61-CD2DF6EDA403}" srcOrd="0" destOrd="0" presId="urn:microsoft.com/office/officeart/2008/layout/LinedList"/>
    <dgm:cxn modelId="{FB731AED-8919-904C-9892-9249DA36A8C7}" type="presOf" srcId="{01F50B36-64BB-454B-8431-3698BBD571DC}" destId="{935C1FB1-DBB4-A046-8E46-C1EB4707A796}" srcOrd="0" destOrd="0" presId="urn:microsoft.com/office/officeart/2008/layout/LinedList"/>
    <dgm:cxn modelId="{2275035A-F763-7543-8896-683345F76BAA}" type="presParOf" srcId="{62A0F058-E43B-9F42-BE1D-B799BB906527}" destId="{D9AB0ACA-893B-4F4E-B8FB-A06E1C7CFBCF}" srcOrd="0" destOrd="0" presId="urn:microsoft.com/office/officeart/2008/layout/LinedList"/>
    <dgm:cxn modelId="{18A75951-3D87-1549-9446-0815B6A94B93}" type="presParOf" srcId="{62A0F058-E43B-9F42-BE1D-B799BB906527}" destId="{ADDA23AF-EB20-E84D-A347-B95AE0212B86}" srcOrd="1" destOrd="0" presId="urn:microsoft.com/office/officeart/2008/layout/LinedList"/>
    <dgm:cxn modelId="{1B8698A6-1261-A142-9A75-9D134F872CFE}" type="presParOf" srcId="{ADDA23AF-EB20-E84D-A347-B95AE0212B86}" destId="{935C1FB1-DBB4-A046-8E46-C1EB4707A796}" srcOrd="0" destOrd="0" presId="urn:microsoft.com/office/officeart/2008/layout/LinedList"/>
    <dgm:cxn modelId="{61A49506-8B2F-9D41-B3DD-F93B4D1D86AA}" type="presParOf" srcId="{ADDA23AF-EB20-E84D-A347-B95AE0212B86}" destId="{0F0A5236-82CF-F84F-9CBF-00E668CB77B6}" srcOrd="1" destOrd="0" presId="urn:microsoft.com/office/officeart/2008/layout/LinedList"/>
    <dgm:cxn modelId="{0432EE56-3256-6640-983D-BB4D4BFFC86E}" type="presParOf" srcId="{62A0F058-E43B-9F42-BE1D-B799BB906527}" destId="{F3CF5800-446B-CF4F-8822-7CFC61882705}" srcOrd="2" destOrd="0" presId="urn:microsoft.com/office/officeart/2008/layout/LinedList"/>
    <dgm:cxn modelId="{7160BB7B-63F0-FB46-82C7-6F73B4836B62}" type="presParOf" srcId="{62A0F058-E43B-9F42-BE1D-B799BB906527}" destId="{2D758BC2-1181-F442-9318-7F852741E3AF}" srcOrd="3" destOrd="0" presId="urn:microsoft.com/office/officeart/2008/layout/LinedList"/>
    <dgm:cxn modelId="{FCB3CBAD-798B-E64E-B5AA-664BFF6DE707}" type="presParOf" srcId="{2D758BC2-1181-F442-9318-7F852741E3AF}" destId="{FFB5250D-5109-B643-9496-7B19AB4C25D6}" srcOrd="0" destOrd="0" presId="urn:microsoft.com/office/officeart/2008/layout/LinedList"/>
    <dgm:cxn modelId="{290E6F45-E8DB-DE4F-81CC-AF3E9DE0463E}" type="presParOf" srcId="{2D758BC2-1181-F442-9318-7F852741E3AF}" destId="{42336112-DE7A-F94B-B3F6-4FB4158A3522}" srcOrd="1" destOrd="0" presId="urn:microsoft.com/office/officeart/2008/layout/LinedList"/>
    <dgm:cxn modelId="{B5671F03-B708-434F-B820-3E28B7281C6C}" type="presParOf" srcId="{62A0F058-E43B-9F42-BE1D-B799BB906527}" destId="{97DC239F-08ED-1046-961E-9317CFAEC7C5}" srcOrd="4" destOrd="0" presId="urn:microsoft.com/office/officeart/2008/layout/LinedList"/>
    <dgm:cxn modelId="{4DF3EACA-F1E5-B342-B62D-1A7274C3A090}" type="presParOf" srcId="{62A0F058-E43B-9F42-BE1D-B799BB906527}" destId="{E3625087-028A-9145-8A4E-04A6AB337DCD}" srcOrd="5" destOrd="0" presId="urn:microsoft.com/office/officeart/2008/layout/LinedList"/>
    <dgm:cxn modelId="{4BC42DC0-A9BF-164A-8E36-42A612DD7434}" type="presParOf" srcId="{E3625087-028A-9145-8A4E-04A6AB337DCD}" destId="{CC3A4C00-6109-E844-B7F6-E52690551AEE}" srcOrd="0" destOrd="0" presId="urn:microsoft.com/office/officeart/2008/layout/LinedList"/>
    <dgm:cxn modelId="{8E9B088F-4EE8-F442-B0F8-8E59541FC45C}" type="presParOf" srcId="{E3625087-028A-9145-8A4E-04A6AB337DCD}" destId="{D0B981FB-0DB0-8E4F-9FDD-4101FAAE9947}" srcOrd="1" destOrd="0" presId="urn:microsoft.com/office/officeart/2008/layout/LinedList"/>
    <dgm:cxn modelId="{D4364887-1288-4D31-8CB2-924A465DBB2D}" type="presParOf" srcId="{62A0F058-E43B-9F42-BE1D-B799BB906527}" destId="{666ACDA6-66DE-4B3E-A771-8FAB7498C945}" srcOrd="6" destOrd="0" presId="urn:microsoft.com/office/officeart/2008/layout/LinedList"/>
    <dgm:cxn modelId="{FEF75896-676B-4547-979E-AB2C4A542360}" type="presParOf" srcId="{62A0F058-E43B-9F42-BE1D-B799BB906527}" destId="{54A436AD-0D9A-47F2-9C78-353D76E0B3B5}" srcOrd="7" destOrd="0" presId="urn:microsoft.com/office/officeart/2008/layout/LinedList"/>
    <dgm:cxn modelId="{9FC1DD3C-DE88-4766-A0E8-292C31DD4F8A}" type="presParOf" srcId="{54A436AD-0D9A-47F2-9C78-353D76E0B3B5}" destId="{CA5D286C-6DCF-4956-9E61-CD2DF6EDA403}" srcOrd="0" destOrd="0" presId="urn:microsoft.com/office/officeart/2008/layout/LinedList"/>
    <dgm:cxn modelId="{E8639F36-6C2F-4E01-8E0F-A5F7B34B4422}" type="presParOf" srcId="{54A436AD-0D9A-47F2-9C78-353D76E0B3B5}" destId="{956ED9A5-6E77-4C75-9518-EE4C15198066}" srcOrd="1" destOrd="0" presId="urn:microsoft.com/office/officeart/2008/layout/LinedList"/>
    <dgm:cxn modelId="{174F8BAD-4EA1-5E4B-A19E-D089E94ED13B}" type="presParOf" srcId="{62A0F058-E43B-9F42-BE1D-B799BB906527}" destId="{1EB0EA11-AE14-8646-8BCE-7F78646F12A8}" srcOrd="8" destOrd="0" presId="urn:microsoft.com/office/officeart/2008/layout/LinedList"/>
    <dgm:cxn modelId="{29A7FB3F-81B2-F044-A27D-BA3DBAABA632}" type="presParOf" srcId="{62A0F058-E43B-9F42-BE1D-B799BB906527}" destId="{91A0F8AF-1CE9-EA4F-B7B6-A962ACD1726A}" srcOrd="9" destOrd="0" presId="urn:microsoft.com/office/officeart/2008/layout/LinedList"/>
    <dgm:cxn modelId="{57212767-52AD-3D40-BAE6-33F66B3A3F21}" type="presParOf" srcId="{91A0F8AF-1CE9-EA4F-B7B6-A962ACD1726A}" destId="{72346DEC-FFF6-B240-B2BA-7B7FAEEC4C27}" srcOrd="0" destOrd="0" presId="urn:microsoft.com/office/officeart/2008/layout/LinedList"/>
    <dgm:cxn modelId="{46D5632D-CAAA-8B47-AA5E-69A0DE5A375F}" type="presParOf" srcId="{91A0F8AF-1CE9-EA4F-B7B6-A962ACD1726A}" destId="{9BCCB0E4-E887-754B-8023-B75BF7225D0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1C162BF-EA16-4D2C-8EA5-D5221C5B3483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1F50B36-64BB-454B-8431-3698BBD571DC}">
      <dgm:prSet/>
      <dgm:spPr/>
      <dgm:t>
        <a:bodyPr/>
        <a:lstStyle/>
        <a:p>
          <a:r>
            <a:rPr lang="en-US" dirty="0"/>
            <a:t>Avoid issuing loans to people who have more than 10 years of employment unless verifying an income source as the highest % and count of defaults is in this criteria. </a:t>
          </a:r>
        </a:p>
      </dgm:t>
    </dgm:pt>
    <dgm:pt modelId="{91441A11-55FB-49DC-8400-6FA965A2C91D}" type="parTrans" cxnId="{02D5BCA0-ABD5-46CA-9CFD-A107890C07C5}">
      <dgm:prSet/>
      <dgm:spPr/>
      <dgm:t>
        <a:bodyPr/>
        <a:lstStyle/>
        <a:p>
          <a:endParaRPr lang="en-US"/>
        </a:p>
      </dgm:t>
    </dgm:pt>
    <dgm:pt modelId="{BBC4A4C5-93A6-4762-8352-624DAF25F431}" type="sibTrans" cxnId="{02D5BCA0-ABD5-46CA-9CFD-A107890C07C5}">
      <dgm:prSet/>
      <dgm:spPr/>
      <dgm:t>
        <a:bodyPr/>
        <a:lstStyle/>
        <a:p>
          <a:endParaRPr lang="en-US"/>
        </a:p>
      </dgm:t>
    </dgm:pt>
    <dgm:pt modelId="{F91C5B3D-B68B-4182-968C-CAB9817E0617}">
      <dgm:prSet/>
      <dgm:spPr/>
      <dgm:t>
        <a:bodyPr/>
        <a:lstStyle/>
        <a:p>
          <a:r>
            <a:rPr lang="en-US" dirty="0"/>
            <a:t>Higher annual income clients should be given an advantage in approving loans , as they tend to repay their loans when compared with lower income clients.</a:t>
          </a:r>
        </a:p>
      </dgm:t>
    </dgm:pt>
    <dgm:pt modelId="{12A973CC-D649-4C01-80F4-92FE171296A1}" type="parTrans" cxnId="{88413E37-B005-4E9C-9179-1AA3B4EFB53A}">
      <dgm:prSet/>
      <dgm:spPr/>
      <dgm:t>
        <a:bodyPr/>
        <a:lstStyle/>
        <a:p>
          <a:endParaRPr lang="en-US"/>
        </a:p>
      </dgm:t>
    </dgm:pt>
    <dgm:pt modelId="{5BE2A3D2-522B-49FA-A9DF-51D1BD043DCB}" type="sibTrans" cxnId="{88413E37-B005-4E9C-9179-1AA3B4EFB53A}">
      <dgm:prSet/>
      <dgm:spPr/>
      <dgm:t>
        <a:bodyPr/>
        <a:lstStyle/>
        <a:p>
          <a:endParaRPr lang="en-US"/>
        </a:p>
      </dgm:t>
    </dgm:pt>
    <dgm:pt modelId="{3BE24681-F876-44D1-BCC4-5C1BE1380911}">
      <dgm:prSet/>
      <dgm:spPr/>
      <dgm:t>
        <a:bodyPr/>
        <a:lstStyle/>
        <a:p>
          <a:r>
            <a:rPr lang="en-US" dirty="0"/>
            <a:t>Do not issue long term loans to individuals with low annual income as long terms means higher interest thus higher monthly payments leading to a business loss. </a:t>
          </a:r>
        </a:p>
      </dgm:t>
    </dgm:pt>
    <dgm:pt modelId="{1078851D-FAE0-4D17-AD04-0B8184FA1221}" type="parTrans" cxnId="{BD9E9D2D-6625-4CC8-8ACC-BDC5DEB864BF}">
      <dgm:prSet/>
      <dgm:spPr/>
      <dgm:t>
        <a:bodyPr/>
        <a:lstStyle/>
        <a:p>
          <a:endParaRPr lang="en-US"/>
        </a:p>
      </dgm:t>
    </dgm:pt>
    <dgm:pt modelId="{E32152BE-CC7A-4A0B-B037-60CBF45DCB9E}" type="sibTrans" cxnId="{BD9E9D2D-6625-4CC8-8ACC-BDC5DEB864BF}">
      <dgm:prSet/>
      <dgm:spPr/>
      <dgm:t>
        <a:bodyPr/>
        <a:lstStyle/>
        <a:p>
          <a:endParaRPr lang="en-US"/>
        </a:p>
      </dgm:t>
    </dgm:pt>
    <dgm:pt modelId="{3C231225-5CEA-5F48-878F-B757FC0C4EEA}" type="pres">
      <dgm:prSet presAssocID="{11C162BF-EA16-4D2C-8EA5-D5221C5B3483}" presName="vert0" presStyleCnt="0">
        <dgm:presLayoutVars>
          <dgm:dir/>
          <dgm:animOne val="branch"/>
          <dgm:animLvl val="lvl"/>
        </dgm:presLayoutVars>
      </dgm:prSet>
      <dgm:spPr/>
    </dgm:pt>
    <dgm:pt modelId="{C1928524-B011-6A4A-AEC7-B409E5483052}" type="pres">
      <dgm:prSet presAssocID="{01F50B36-64BB-454B-8431-3698BBD571DC}" presName="thickLine" presStyleLbl="alignNode1" presStyleIdx="0" presStyleCnt="3"/>
      <dgm:spPr/>
    </dgm:pt>
    <dgm:pt modelId="{5AC4DB29-7BD9-4444-B40A-69AD55ACA880}" type="pres">
      <dgm:prSet presAssocID="{01F50B36-64BB-454B-8431-3698BBD571DC}" presName="horz1" presStyleCnt="0"/>
      <dgm:spPr/>
    </dgm:pt>
    <dgm:pt modelId="{E70D897E-E0D5-0D4C-9FBF-598414FDFD86}" type="pres">
      <dgm:prSet presAssocID="{01F50B36-64BB-454B-8431-3698BBD571DC}" presName="tx1" presStyleLbl="revTx" presStyleIdx="0" presStyleCnt="3"/>
      <dgm:spPr/>
    </dgm:pt>
    <dgm:pt modelId="{85D8A43B-7D11-814E-BF68-F67839D683BE}" type="pres">
      <dgm:prSet presAssocID="{01F50B36-64BB-454B-8431-3698BBD571DC}" presName="vert1" presStyleCnt="0"/>
      <dgm:spPr/>
    </dgm:pt>
    <dgm:pt modelId="{F660D4D9-413B-BB45-BC94-AB2012BB9CE7}" type="pres">
      <dgm:prSet presAssocID="{F91C5B3D-B68B-4182-968C-CAB9817E0617}" presName="thickLine" presStyleLbl="alignNode1" presStyleIdx="1" presStyleCnt="3"/>
      <dgm:spPr/>
    </dgm:pt>
    <dgm:pt modelId="{9D6D2ADB-9F2D-3843-89C0-ECBAF243BA48}" type="pres">
      <dgm:prSet presAssocID="{F91C5B3D-B68B-4182-968C-CAB9817E0617}" presName="horz1" presStyleCnt="0"/>
      <dgm:spPr/>
    </dgm:pt>
    <dgm:pt modelId="{443DE063-5981-7740-A660-6FF2CB86A67B}" type="pres">
      <dgm:prSet presAssocID="{F91C5B3D-B68B-4182-968C-CAB9817E0617}" presName="tx1" presStyleLbl="revTx" presStyleIdx="1" presStyleCnt="3"/>
      <dgm:spPr/>
    </dgm:pt>
    <dgm:pt modelId="{1D948C2E-1B63-C24F-891C-1844126D6371}" type="pres">
      <dgm:prSet presAssocID="{F91C5B3D-B68B-4182-968C-CAB9817E0617}" presName="vert1" presStyleCnt="0"/>
      <dgm:spPr/>
    </dgm:pt>
    <dgm:pt modelId="{A60226F4-E46D-6242-94E0-ECC59ED4E4FB}" type="pres">
      <dgm:prSet presAssocID="{3BE24681-F876-44D1-BCC4-5C1BE1380911}" presName="thickLine" presStyleLbl="alignNode1" presStyleIdx="2" presStyleCnt="3"/>
      <dgm:spPr/>
    </dgm:pt>
    <dgm:pt modelId="{F4F4EC61-0988-354E-BBEF-2FF907E01AFB}" type="pres">
      <dgm:prSet presAssocID="{3BE24681-F876-44D1-BCC4-5C1BE1380911}" presName="horz1" presStyleCnt="0"/>
      <dgm:spPr/>
    </dgm:pt>
    <dgm:pt modelId="{51272142-63E0-E84F-933E-45767B3D1359}" type="pres">
      <dgm:prSet presAssocID="{3BE24681-F876-44D1-BCC4-5C1BE1380911}" presName="tx1" presStyleLbl="revTx" presStyleIdx="2" presStyleCnt="3"/>
      <dgm:spPr/>
    </dgm:pt>
    <dgm:pt modelId="{F0B7A716-3374-5A46-9486-5CE5AC49519F}" type="pres">
      <dgm:prSet presAssocID="{3BE24681-F876-44D1-BCC4-5C1BE1380911}" presName="vert1" presStyleCnt="0"/>
      <dgm:spPr/>
    </dgm:pt>
  </dgm:ptLst>
  <dgm:cxnLst>
    <dgm:cxn modelId="{09909926-F9B5-134F-A493-C2196C402A20}" type="presOf" srcId="{11C162BF-EA16-4D2C-8EA5-D5221C5B3483}" destId="{3C231225-5CEA-5F48-878F-B757FC0C4EEA}" srcOrd="0" destOrd="0" presId="urn:microsoft.com/office/officeart/2008/layout/LinedList"/>
    <dgm:cxn modelId="{BD9E9D2D-6625-4CC8-8ACC-BDC5DEB864BF}" srcId="{11C162BF-EA16-4D2C-8EA5-D5221C5B3483}" destId="{3BE24681-F876-44D1-BCC4-5C1BE1380911}" srcOrd="2" destOrd="0" parTransId="{1078851D-FAE0-4D17-AD04-0B8184FA1221}" sibTransId="{E32152BE-CC7A-4A0B-B037-60CBF45DCB9E}"/>
    <dgm:cxn modelId="{88413E37-B005-4E9C-9179-1AA3B4EFB53A}" srcId="{11C162BF-EA16-4D2C-8EA5-D5221C5B3483}" destId="{F91C5B3D-B68B-4182-968C-CAB9817E0617}" srcOrd="1" destOrd="0" parTransId="{12A973CC-D649-4C01-80F4-92FE171296A1}" sibTransId="{5BE2A3D2-522B-49FA-A9DF-51D1BD043DCB}"/>
    <dgm:cxn modelId="{9E64F269-6D94-F54B-99A0-70A8CB825E39}" type="presOf" srcId="{F91C5B3D-B68B-4182-968C-CAB9817E0617}" destId="{443DE063-5981-7740-A660-6FF2CB86A67B}" srcOrd="0" destOrd="0" presId="urn:microsoft.com/office/officeart/2008/layout/LinedList"/>
    <dgm:cxn modelId="{44539084-8F54-CC41-81F6-F6B0513FA32E}" type="presOf" srcId="{01F50B36-64BB-454B-8431-3698BBD571DC}" destId="{E70D897E-E0D5-0D4C-9FBF-598414FDFD86}" srcOrd="0" destOrd="0" presId="urn:microsoft.com/office/officeart/2008/layout/LinedList"/>
    <dgm:cxn modelId="{02D5BCA0-ABD5-46CA-9CFD-A107890C07C5}" srcId="{11C162BF-EA16-4D2C-8EA5-D5221C5B3483}" destId="{01F50B36-64BB-454B-8431-3698BBD571DC}" srcOrd="0" destOrd="0" parTransId="{91441A11-55FB-49DC-8400-6FA965A2C91D}" sibTransId="{BBC4A4C5-93A6-4762-8352-624DAF25F431}"/>
    <dgm:cxn modelId="{5CF48ECD-333E-454D-9A2A-42BEDB6C41C5}" type="presOf" srcId="{3BE24681-F876-44D1-BCC4-5C1BE1380911}" destId="{51272142-63E0-E84F-933E-45767B3D1359}" srcOrd="0" destOrd="0" presId="urn:microsoft.com/office/officeart/2008/layout/LinedList"/>
    <dgm:cxn modelId="{F9CBED55-120D-854D-89E5-DA37F7248D00}" type="presParOf" srcId="{3C231225-5CEA-5F48-878F-B757FC0C4EEA}" destId="{C1928524-B011-6A4A-AEC7-B409E5483052}" srcOrd="0" destOrd="0" presId="urn:microsoft.com/office/officeart/2008/layout/LinedList"/>
    <dgm:cxn modelId="{1EF9B264-01DB-2B4C-A4D8-F884727E23E8}" type="presParOf" srcId="{3C231225-5CEA-5F48-878F-B757FC0C4EEA}" destId="{5AC4DB29-7BD9-4444-B40A-69AD55ACA880}" srcOrd="1" destOrd="0" presId="urn:microsoft.com/office/officeart/2008/layout/LinedList"/>
    <dgm:cxn modelId="{AC5718A0-DDB9-6A4D-8C0F-598D8FA43D73}" type="presParOf" srcId="{5AC4DB29-7BD9-4444-B40A-69AD55ACA880}" destId="{E70D897E-E0D5-0D4C-9FBF-598414FDFD86}" srcOrd="0" destOrd="0" presId="urn:microsoft.com/office/officeart/2008/layout/LinedList"/>
    <dgm:cxn modelId="{2879FBA1-CBC7-3045-88F0-ABFE4735FB58}" type="presParOf" srcId="{5AC4DB29-7BD9-4444-B40A-69AD55ACA880}" destId="{85D8A43B-7D11-814E-BF68-F67839D683BE}" srcOrd="1" destOrd="0" presId="urn:microsoft.com/office/officeart/2008/layout/LinedList"/>
    <dgm:cxn modelId="{7E7D4495-8C1E-2B4B-8BCA-2D5A1A5C3EB4}" type="presParOf" srcId="{3C231225-5CEA-5F48-878F-B757FC0C4EEA}" destId="{F660D4D9-413B-BB45-BC94-AB2012BB9CE7}" srcOrd="2" destOrd="0" presId="urn:microsoft.com/office/officeart/2008/layout/LinedList"/>
    <dgm:cxn modelId="{547FB419-254E-2640-A4BA-136C3D7E0CD6}" type="presParOf" srcId="{3C231225-5CEA-5F48-878F-B757FC0C4EEA}" destId="{9D6D2ADB-9F2D-3843-89C0-ECBAF243BA48}" srcOrd="3" destOrd="0" presId="urn:microsoft.com/office/officeart/2008/layout/LinedList"/>
    <dgm:cxn modelId="{87ECB299-B40A-F74F-9FBA-EC888FE3C673}" type="presParOf" srcId="{9D6D2ADB-9F2D-3843-89C0-ECBAF243BA48}" destId="{443DE063-5981-7740-A660-6FF2CB86A67B}" srcOrd="0" destOrd="0" presId="urn:microsoft.com/office/officeart/2008/layout/LinedList"/>
    <dgm:cxn modelId="{5C26C801-0FB1-0C4F-A051-D93A22B966CB}" type="presParOf" srcId="{9D6D2ADB-9F2D-3843-89C0-ECBAF243BA48}" destId="{1D948C2E-1B63-C24F-891C-1844126D6371}" srcOrd="1" destOrd="0" presId="urn:microsoft.com/office/officeart/2008/layout/LinedList"/>
    <dgm:cxn modelId="{5E30E9CF-7C22-234C-8010-200C62841771}" type="presParOf" srcId="{3C231225-5CEA-5F48-878F-B757FC0C4EEA}" destId="{A60226F4-E46D-6242-94E0-ECC59ED4E4FB}" srcOrd="4" destOrd="0" presId="urn:microsoft.com/office/officeart/2008/layout/LinedList"/>
    <dgm:cxn modelId="{AD80F9D7-9691-7242-A3EA-D40419BF2B4F}" type="presParOf" srcId="{3C231225-5CEA-5F48-878F-B757FC0C4EEA}" destId="{F4F4EC61-0988-354E-BBEF-2FF907E01AFB}" srcOrd="5" destOrd="0" presId="urn:microsoft.com/office/officeart/2008/layout/LinedList"/>
    <dgm:cxn modelId="{CBA42685-4551-8148-B2F1-8AA102183BC1}" type="presParOf" srcId="{F4F4EC61-0988-354E-BBEF-2FF907E01AFB}" destId="{51272142-63E0-E84F-933E-45767B3D1359}" srcOrd="0" destOrd="0" presId="urn:microsoft.com/office/officeart/2008/layout/LinedList"/>
    <dgm:cxn modelId="{825DF6D6-175B-2C46-B192-7AEB2B40DAAF}" type="presParOf" srcId="{F4F4EC61-0988-354E-BBEF-2FF907E01AFB}" destId="{F0B7A716-3374-5A46-9486-5CE5AC49519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A9C114-C62B-4C9A-99F4-74B891E77AE0}" type="doc">
      <dgm:prSet loTypeId="urn:microsoft.com/office/officeart/2005/8/layout/hList3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740833-7046-4D83-9AA6-67E47034ADAF}">
      <dgm:prSet phldrT="[Text]" custT="1"/>
      <dgm:spPr/>
      <dgm:t>
        <a:bodyPr/>
        <a:lstStyle/>
        <a:p>
          <a:r>
            <a:rPr lang="en-US" sz="2000" dirty="0"/>
            <a:t>Concerns</a:t>
          </a:r>
        </a:p>
      </dgm:t>
    </dgm:pt>
    <dgm:pt modelId="{474DC9C4-0197-45E6-B159-91B266FD5240}" type="parTrans" cxnId="{15377FE6-4C4C-4F9E-B935-6E1FB0B7E3D6}">
      <dgm:prSet/>
      <dgm:spPr/>
      <dgm:t>
        <a:bodyPr/>
        <a:lstStyle/>
        <a:p>
          <a:endParaRPr lang="en-US"/>
        </a:p>
      </dgm:t>
    </dgm:pt>
    <dgm:pt modelId="{87D06188-5C85-4787-980A-E313D32DF925}" type="sibTrans" cxnId="{15377FE6-4C4C-4F9E-B935-6E1FB0B7E3D6}">
      <dgm:prSet/>
      <dgm:spPr/>
      <dgm:t>
        <a:bodyPr/>
        <a:lstStyle/>
        <a:p>
          <a:endParaRPr lang="en-US"/>
        </a:p>
      </dgm:t>
    </dgm:pt>
    <dgm:pt modelId="{025C0899-325C-4D71-95DD-CEDCEB3FF372}">
      <dgm:prSet phldrT="[Text]" custT="1"/>
      <dgm:spPr/>
      <dgm:t>
        <a:bodyPr/>
        <a:lstStyle/>
        <a:p>
          <a:r>
            <a:rPr lang="en-US" sz="1500" dirty="0"/>
            <a:t>Approving Risky loans</a:t>
          </a:r>
        </a:p>
      </dgm:t>
    </dgm:pt>
    <dgm:pt modelId="{781B9063-AF4E-4D1D-8178-24C90E6E4B39}" type="parTrans" cxnId="{83E33197-3EC9-4309-87FB-63169D154485}">
      <dgm:prSet/>
      <dgm:spPr/>
      <dgm:t>
        <a:bodyPr/>
        <a:lstStyle/>
        <a:p>
          <a:endParaRPr lang="en-US"/>
        </a:p>
      </dgm:t>
    </dgm:pt>
    <dgm:pt modelId="{92AAE7AC-92F4-4C64-8EC5-8B87D5A2BF70}" type="sibTrans" cxnId="{83E33197-3EC9-4309-87FB-63169D154485}">
      <dgm:prSet/>
      <dgm:spPr/>
      <dgm:t>
        <a:bodyPr/>
        <a:lstStyle/>
        <a:p>
          <a:endParaRPr lang="en-US"/>
        </a:p>
      </dgm:t>
    </dgm:pt>
    <dgm:pt modelId="{6B23EF26-8DA0-47DF-8F60-2F7D29D5E9A3}">
      <dgm:prSet phldrT="[Text]" custT="1"/>
      <dgm:spPr/>
      <dgm:t>
        <a:bodyPr/>
        <a:lstStyle/>
        <a:p>
          <a:r>
            <a:rPr lang="en-US" sz="1500" dirty="0"/>
            <a:t>Losing investments or investors</a:t>
          </a:r>
        </a:p>
      </dgm:t>
    </dgm:pt>
    <dgm:pt modelId="{ECF176DC-3A53-4420-9338-21AD65C1125B}" type="parTrans" cxnId="{4E13B39F-C241-44C8-BD88-8DDBF763CD5B}">
      <dgm:prSet/>
      <dgm:spPr/>
      <dgm:t>
        <a:bodyPr/>
        <a:lstStyle/>
        <a:p>
          <a:endParaRPr lang="en-US"/>
        </a:p>
      </dgm:t>
    </dgm:pt>
    <dgm:pt modelId="{27CEFE65-9FD3-4D9D-825A-8ECF9A5D9E3F}" type="sibTrans" cxnId="{4E13B39F-C241-44C8-BD88-8DDBF763CD5B}">
      <dgm:prSet/>
      <dgm:spPr/>
      <dgm:t>
        <a:bodyPr/>
        <a:lstStyle/>
        <a:p>
          <a:endParaRPr lang="en-US"/>
        </a:p>
      </dgm:t>
    </dgm:pt>
    <dgm:pt modelId="{F9AA7D4B-9443-464C-85BC-72C055642A79}" type="pres">
      <dgm:prSet presAssocID="{90A9C114-C62B-4C9A-99F4-74B891E77AE0}" presName="composite" presStyleCnt="0">
        <dgm:presLayoutVars>
          <dgm:chMax val="1"/>
          <dgm:dir/>
          <dgm:resizeHandles val="exact"/>
        </dgm:presLayoutVars>
      </dgm:prSet>
      <dgm:spPr/>
    </dgm:pt>
    <dgm:pt modelId="{1AB3923B-57E4-48E1-9D9F-72C44AB6679C}" type="pres">
      <dgm:prSet presAssocID="{2D740833-7046-4D83-9AA6-67E47034ADAF}" presName="roof" presStyleLbl="dkBgShp" presStyleIdx="0" presStyleCnt="2" custLinFactY="-72326" custLinFactNeighborX="10727" custLinFactNeighborY="-100000"/>
      <dgm:spPr/>
    </dgm:pt>
    <dgm:pt modelId="{7067132E-C186-40FF-8AC5-4370A6D40CAB}" type="pres">
      <dgm:prSet presAssocID="{2D740833-7046-4D83-9AA6-67E47034ADAF}" presName="pillars" presStyleCnt="0"/>
      <dgm:spPr/>
    </dgm:pt>
    <dgm:pt modelId="{03963DD3-28D1-49E8-9F41-AF5FA3285EE2}" type="pres">
      <dgm:prSet presAssocID="{2D740833-7046-4D83-9AA6-67E47034ADAF}" presName="pillar1" presStyleLbl="node1" presStyleIdx="0" presStyleCnt="2" custLinFactNeighborX="-94252">
        <dgm:presLayoutVars>
          <dgm:bulletEnabled val="1"/>
        </dgm:presLayoutVars>
      </dgm:prSet>
      <dgm:spPr/>
    </dgm:pt>
    <dgm:pt modelId="{3A0A9DE1-270B-4139-8E64-07CA9574B2EB}" type="pres">
      <dgm:prSet presAssocID="{6B23EF26-8DA0-47DF-8F60-2F7D29D5E9A3}" presName="pillarX" presStyleLbl="node1" presStyleIdx="1" presStyleCnt="2">
        <dgm:presLayoutVars>
          <dgm:bulletEnabled val="1"/>
        </dgm:presLayoutVars>
      </dgm:prSet>
      <dgm:spPr/>
    </dgm:pt>
    <dgm:pt modelId="{19450747-7095-400B-8C7D-D41140088B71}" type="pres">
      <dgm:prSet presAssocID="{2D740833-7046-4D83-9AA6-67E47034ADAF}" presName="base" presStyleLbl="dkBgShp" presStyleIdx="1" presStyleCnt="2"/>
      <dgm:spPr/>
    </dgm:pt>
  </dgm:ptLst>
  <dgm:cxnLst>
    <dgm:cxn modelId="{A7F6242B-5F1E-4E74-9775-5569BF3EAC03}" type="presOf" srcId="{025C0899-325C-4D71-95DD-CEDCEB3FF372}" destId="{03963DD3-28D1-49E8-9F41-AF5FA3285EE2}" srcOrd="0" destOrd="0" presId="urn:microsoft.com/office/officeart/2005/8/layout/hList3"/>
    <dgm:cxn modelId="{3E674E5E-1291-4F09-B2B9-5610D82D390F}" type="presOf" srcId="{2D740833-7046-4D83-9AA6-67E47034ADAF}" destId="{1AB3923B-57E4-48E1-9D9F-72C44AB6679C}" srcOrd="0" destOrd="0" presId="urn:microsoft.com/office/officeart/2005/8/layout/hList3"/>
    <dgm:cxn modelId="{34E59762-18CF-48AD-A13C-3A67F761C479}" type="presOf" srcId="{6B23EF26-8DA0-47DF-8F60-2F7D29D5E9A3}" destId="{3A0A9DE1-270B-4139-8E64-07CA9574B2EB}" srcOrd="0" destOrd="0" presId="urn:microsoft.com/office/officeart/2005/8/layout/hList3"/>
    <dgm:cxn modelId="{83E33197-3EC9-4309-87FB-63169D154485}" srcId="{2D740833-7046-4D83-9AA6-67E47034ADAF}" destId="{025C0899-325C-4D71-95DD-CEDCEB3FF372}" srcOrd="0" destOrd="0" parTransId="{781B9063-AF4E-4D1D-8178-24C90E6E4B39}" sibTransId="{92AAE7AC-92F4-4C64-8EC5-8B87D5A2BF70}"/>
    <dgm:cxn modelId="{4E13B39F-C241-44C8-BD88-8DDBF763CD5B}" srcId="{2D740833-7046-4D83-9AA6-67E47034ADAF}" destId="{6B23EF26-8DA0-47DF-8F60-2F7D29D5E9A3}" srcOrd="1" destOrd="0" parTransId="{ECF176DC-3A53-4420-9338-21AD65C1125B}" sibTransId="{27CEFE65-9FD3-4D9D-825A-8ECF9A5D9E3F}"/>
    <dgm:cxn modelId="{60B627A6-E5B2-4152-89B6-F4BF42F6971E}" type="presOf" srcId="{90A9C114-C62B-4C9A-99F4-74B891E77AE0}" destId="{F9AA7D4B-9443-464C-85BC-72C055642A79}" srcOrd="0" destOrd="0" presId="urn:microsoft.com/office/officeart/2005/8/layout/hList3"/>
    <dgm:cxn modelId="{15377FE6-4C4C-4F9E-B935-6E1FB0B7E3D6}" srcId="{90A9C114-C62B-4C9A-99F4-74B891E77AE0}" destId="{2D740833-7046-4D83-9AA6-67E47034ADAF}" srcOrd="0" destOrd="0" parTransId="{474DC9C4-0197-45E6-B159-91B266FD5240}" sibTransId="{87D06188-5C85-4787-980A-E313D32DF925}"/>
    <dgm:cxn modelId="{905F3D48-CDA5-476F-A2F4-D08D1B70EF9A}" type="presParOf" srcId="{F9AA7D4B-9443-464C-85BC-72C055642A79}" destId="{1AB3923B-57E4-48E1-9D9F-72C44AB6679C}" srcOrd="0" destOrd="0" presId="urn:microsoft.com/office/officeart/2005/8/layout/hList3"/>
    <dgm:cxn modelId="{2CAD8D35-349A-4AC5-AAFE-E9A85856DD59}" type="presParOf" srcId="{F9AA7D4B-9443-464C-85BC-72C055642A79}" destId="{7067132E-C186-40FF-8AC5-4370A6D40CAB}" srcOrd="1" destOrd="0" presId="urn:microsoft.com/office/officeart/2005/8/layout/hList3"/>
    <dgm:cxn modelId="{D3698F78-3369-47DD-9311-5094856C0F5D}" type="presParOf" srcId="{7067132E-C186-40FF-8AC5-4370A6D40CAB}" destId="{03963DD3-28D1-49E8-9F41-AF5FA3285EE2}" srcOrd="0" destOrd="0" presId="urn:microsoft.com/office/officeart/2005/8/layout/hList3"/>
    <dgm:cxn modelId="{0E2E767E-E069-4BF2-A2D6-1D58CC80A607}" type="presParOf" srcId="{7067132E-C186-40FF-8AC5-4370A6D40CAB}" destId="{3A0A9DE1-270B-4139-8E64-07CA9574B2EB}" srcOrd="1" destOrd="0" presId="urn:microsoft.com/office/officeart/2005/8/layout/hList3"/>
    <dgm:cxn modelId="{CC6771A6-51A5-472C-8CCE-4271D1EFD6D4}" type="presParOf" srcId="{F9AA7D4B-9443-464C-85BC-72C055642A79}" destId="{19450747-7095-400B-8C7D-D41140088B71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0A9C114-C62B-4C9A-99F4-74B891E77AE0}" type="doc">
      <dgm:prSet loTypeId="urn:microsoft.com/office/officeart/2005/8/layout/hList3" loCatId="list" qsTypeId="urn:microsoft.com/office/officeart/2005/8/quickstyle/simple3" qsCatId="simple" csTypeId="urn:microsoft.com/office/officeart/2005/8/colors/accent5_3" csCatId="accent5" phldr="1"/>
      <dgm:spPr/>
      <dgm:t>
        <a:bodyPr/>
        <a:lstStyle/>
        <a:p>
          <a:endParaRPr lang="en-US"/>
        </a:p>
      </dgm:t>
    </dgm:pt>
    <dgm:pt modelId="{2D740833-7046-4D83-9AA6-67E47034ADAF}">
      <dgm:prSet phldrT="[Text]" custT="1"/>
      <dgm:spPr/>
      <dgm:t>
        <a:bodyPr/>
        <a:lstStyle/>
        <a:p>
          <a:r>
            <a:rPr lang="en-US" sz="2000" dirty="0"/>
            <a:t>Requirements</a:t>
          </a:r>
        </a:p>
      </dgm:t>
    </dgm:pt>
    <dgm:pt modelId="{474DC9C4-0197-45E6-B159-91B266FD5240}" type="parTrans" cxnId="{15377FE6-4C4C-4F9E-B935-6E1FB0B7E3D6}">
      <dgm:prSet/>
      <dgm:spPr/>
      <dgm:t>
        <a:bodyPr/>
        <a:lstStyle/>
        <a:p>
          <a:endParaRPr lang="en-US"/>
        </a:p>
      </dgm:t>
    </dgm:pt>
    <dgm:pt modelId="{87D06188-5C85-4787-980A-E313D32DF925}" type="sibTrans" cxnId="{15377FE6-4C4C-4F9E-B935-6E1FB0B7E3D6}">
      <dgm:prSet/>
      <dgm:spPr/>
      <dgm:t>
        <a:bodyPr/>
        <a:lstStyle/>
        <a:p>
          <a:endParaRPr lang="en-US"/>
        </a:p>
      </dgm:t>
    </dgm:pt>
    <dgm:pt modelId="{025C0899-325C-4D71-95DD-CEDCEB3FF372}">
      <dgm:prSet phldrT="[Text]"/>
      <dgm:spPr/>
      <dgm:t>
        <a:bodyPr/>
        <a:lstStyle/>
        <a:p>
          <a:r>
            <a:rPr lang="en-US" b="0" i="0" u="none" strike="noStrike" baseline="0" dirty="0">
              <a:latin typeface="Gill Sans MT" panose="020B0502020104020203" pitchFamily="34" charset="0"/>
            </a:rPr>
            <a:t>EDA on previous Data to Understand variables leading to Risky Loans</a:t>
          </a:r>
          <a:endParaRPr lang="en-US" dirty="0"/>
        </a:p>
      </dgm:t>
    </dgm:pt>
    <dgm:pt modelId="{781B9063-AF4E-4D1D-8178-24C90E6E4B39}" type="parTrans" cxnId="{83E33197-3EC9-4309-87FB-63169D154485}">
      <dgm:prSet/>
      <dgm:spPr/>
      <dgm:t>
        <a:bodyPr/>
        <a:lstStyle/>
        <a:p>
          <a:endParaRPr lang="en-US"/>
        </a:p>
      </dgm:t>
    </dgm:pt>
    <dgm:pt modelId="{92AAE7AC-92F4-4C64-8EC5-8B87D5A2BF70}" type="sibTrans" cxnId="{83E33197-3EC9-4309-87FB-63169D154485}">
      <dgm:prSet/>
      <dgm:spPr/>
      <dgm:t>
        <a:bodyPr/>
        <a:lstStyle/>
        <a:p>
          <a:endParaRPr lang="en-US"/>
        </a:p>
      </dgm:t>
    </dgm:pt>
    <dgm:pt modelId="{D0F58ACA-600F-407B-A95C-4E4DC1223FA6}">
      <dgm:prSet phldrT="[Text]" custLinFactY="-72326" custLinFactNeighborX="10727" custLinFactNeighborY="-100000"/>
      <dgm:spPr/>
      <dgm:t>
        <a:bodyPr/>
        <a:lstStyle/>
        <a:p>
          <a:endParaRPr lang="en-US" dirty="0"/>
        </a:p>
      </dgm:t>
    </dgm:pt>
    <dgm:pt modelId="{F711036C-6E56-4C9A-AB1F-3897AB13D2CF}" type="parTrans" cxnId="{1195842C-B7E3-4161-A7D0-ABE844842636}">
      <dgm:prSet/>
      <dgm:spPr/>
      <dgm:t>
        <a:bodyPr/>
        <a:lstStyle/>
        <a:p>
          <a:endParaRPr lang="en-US"/>
        </a:p>
      </dgm:t>
    </dgm:pt>
    <dgm:pt modelId="{3ADCFD9C-CD5C-455B-8987-2A4882E7DA06}" type="sibTrans" cxnId="{1195842C-B7E3-4161-A7D0-ABE844842636}">
      <dgm:prSet/>
      <dgm:spPr/>
      <dgm:t>
        <a:bodyPr/>
        <a:lstStyle/>
        <a:p>
          <a:endParaRPr lang="en-US"/>
        </a:p>
      </dgm:t>
    </dgm:pt>
    <dgm:pt modelId="{6B23EF26-8DA0-47DF-8F60-2F7D29D5E9A3}">
      <dgm:prSet phldrT="[Text]"/>
      <dgm:spPr/>
      <dgm:t>
        <a:bodyPr/>
        <a:lstStyle/>
        <a:p>
          <a:r>
            <a:rPr lang="en-US" dirty="0"/>
            <a:t>Predict bad loans using those driving variables</a:t>
          </a:r>
        </a:p>
      </dgm:t>
    </dgm:pt>
    <dgm:pt modelId="{27CEFE65-9FD3-4D9D-825A-8ECF9A5D9E3F}" type="sibTrans" cxnId="{4E13B39F-C241-44C8-BD88-8DDBF763CD5B}">
      <dgm:prSet/>
      <dgm:spPr/>
      <dgm:t>
        <a:bodyPr/>
        <a:lstStyle/>
        <a:p>
          <a:endParaRPr lang="en-US"/>
        </a:p>
      </dgm:t>
    </dgm:pt>
    <dgm:pt modelId="{ECF176DC-3A53-4420-9338-21AD65C1125B}" type="parTrans" cxnId="{4E13B39F-C241-44C8-BD88-8DDBF763CD5B}">
      <dgm:prSet/>
      <dgm:spPr/>
      <dgm:t>
        <a:bodyPr/>
        <a:lstStyle/>
        <a:p>
          <a:endParaRPr lang="en-US"/>
        </a:p>
      </dgm:t>
    </dgm:pt>
    <dgm:pt modelId="{0693FE7C-5DC4-4798-8E66-7B97F4DE3658}" type="pres">
      <dgm:prSet presAssocID="{90A9C114-C62B-4C9A-99F4-74B891E77AE0}" presName="composite" presStyleCnt="0">
        <dgm:presLayoutVars>
          <dgm:chMax val="1"/>
          <dgm:dir/>
          <dgm:resizeHandles val="exact"/>
        </dgm:presLayoutVars>
      </dgm:prSet>
      <dgm:spPr/>
    </dgm:pt>
    <dgm:pt modelId="{713C2C97-A907-4A5A-821A-A2A88228961C}" type="pres">
      <dgm:prSet presAssocID="{2D740833-7046-4D83-9AA6-67E47034ADAF}" presName="roof" presStyleLbl="dkBgShp" presStyleIdx="0" presStyleCnt="2"/>
      <dgm:spPr/>
    </dgm:pt>
    <dgm:pt modelId="{FFAD7F79-5C69-4B06-968D-DA4D316EF515}" type="pres">
      <dgm:prSet presAssocID="{2D740833-7046-4D83-9AA6-67E47034ADAF}" presName="pillars" presStyleCnt="0"/>
      <dgm:spPr/>
    </dgm:pt>
    <dgm:pt modelId="{53C1EB1E-5223-40A9-838D-C9E368EDFD02}" type="pres">
      <dgm:prSet presAssocID="{2D740833-7046-4D83-9AA6-67E47034ADAF}" presName="pillar1" presStyleLbl="node1" presStyleIdx="0" presStyleCnt="2">
        <dgm:presLayoutVars>
          <dgm:bulletEnabled val="1"/>
        </dgm:presLayoutVars>
      </dgm:prSet>
      <dgm:spPr/>
    </dgm:pt>
    <dgm:pt modelId="{E1D3BE9F-0223-4409-8710-6BB5A31ADAB1}" type="pres">
      <dgm:prSet presAssocID="{6B23EF26-8DA0-47DF-8F60-2F7D29D5E9A3}" presName="pillarX" presStyleLbl="node1" presStyleIdx="1" presStyleCnt="2">
        <dgm:presLayoutVars>
          <dgm:bulletEnabled val="1"/>
        </dgm:presLayoutVars>
      </dgm:prSet>
      <dgm:spPr/>
    </dgm:pt>
    <dgm:pt modelId="{CCFCB84B-DAE0-448E-8EF8-55CF9E473E8A}" type="pres">
      <dgm:prSet presAssocID="{2D740833-7046-4D83-9AA6-67E47034ADAF}" presName="base" presStyleLbl="dkBgShp" presStyleIdx="1" presStyleCnt="2"/>
      <dgm:spPr/>
    </dgm:pt>
  </dgm:ptLst>
  <dgm:cxnLst>
    <dgm:cxn modelId="{1195842C-B7E3-4161-A7D0-ABE844842636}" srcId="{90A9C114-C62B-4C9A-99F4-74B891E77AE0}" destId="{D0F58ACA-600F-407B-A95C-4E4DC1223FA6}" srcOrd="1" destOrd="0" parTransId="{F711036C-6E56-4C9A-AB1F-3897AB13D2CF}" sibTransId="{3ADCFD9C-CD5C-455B-8987-2A4882E7DA06}"/>
    <dgm:cxn modelId="{C7A1B853-EFF9-49C1-8EED-C97324802D29}" type="presOf" srcId="{90A9C114-C62B-4C9A-99F4-74B891E77AE0}" destId="{0693FE7C-5DC4-4798-8E66-7B97F4DE3658}" srcOrd="0" destOrd="0" presId="urn:microsoft.com/office/officeart/2005/8/layout/hList3"/>
    <dgm:cxn modelId="{8E554F96-9F98-4FCA-8E40-36EADF50C8F2}" type="presOf" srcId="{2D740833-7046-4D83-9AA6-67E47034ADAF}" destId="{713C2C97-A907-4A5A-821A-A2A88228961C}" srcOrd="0" destOrd="0" presId="urn:microsoft.com/office/officeart/2005/8/layout/hList3"/>
    <dgm:cxn modelId="{83E33197-3EC9-4309-87FB-63169D154485}" srcId="{2D740833-7046-4D83-9AA6-67E47034ADAF}" destId="{025C0899-325C-4D71-95DD-CEDCEB3FF372}" srcOrd="0" destOrd="0" parTransId="{781B9063-AF4E-4D1D-8178-24C90E6E4B39}" sibTransId="{92AAE7AC-92F4-4C64-8EC5-8B87D5A2BF70}"/>
    <dgm:cxn modelId="{4E13B39F-C241-44C8-BD88-8DDBF763CD5B}" srcId="{2D740833-7046-4D83-9AA6-67E47034ADAF}" destId="{6B23EF26-8DA0-47DF-8F60-2F7D29D5E9A3}" srcOrd="1" destOrd="0" parTransId="{ECF176DC-3A53-4420-9338-21AD65C1125B}" sibTransId="{27CEFE65-9FD3-4D9D-825A-8ECF9A5D9E3F}"/>
    <dgm:cxn modelId="{2E61B4BB-50C8-4637-B208-3013BC2574ED}" type="presOf" srcId="{025C0899-325C-4D71-95DD-CEDCEB3FF372}" destId="{53C1EB1E-5223-40A9-838D-C9E368EDFD02}" srcOrd="0" destOrd="0" presId="urn:microsoft.com/office/officeart/2005/8/layout/hList3"/>
    <dgm:cxn modelId="{15377FE6-4C4C-4F9E-B935-6E1FB0B7E3D6}" srcId="{90A9C114-C62B-4C9A-99F4-74B891E77AE0}" destId="{2D740833-7046-4D83-9AA6-67E47034ADAF}" srcOrd="0" destOrd="0" parTransId="{474DC9C4-0197-45E6-B159-91B266FD5240}" sibTransId="{87D06188-5C85-4787-980A-E313D32DF925}"/>
    <dgm:cxn modelId="{E5FA4EF4-9774-4EF9-B036-45BB558C9EF2}" type="presOf" srcId="{6B23EF26-8DA0-47DF-8F60-2F7D29D5E9A3}" destId="{E1D3BE9F-0223-4409-8710-6BB5A31ADAB1}" srcOrd="0" destOrd="0" presId="urn:microsoft.com/office/officeart/2005/8/layout/hList3"/>
    <dgm:cxn modelId="{D0A7F94B-F311-4B80-A179-F5C50D7410FF}" type="presParOf" srcId="{0693FE7C-5DC4-4798-8E66-7B97F4DE3658}" destId="{713C2C97-A907-4A5A-821A-A2A88228961C}" srcOrd="0" destOrd="0" presId="urn:microsoft.com/office/officeart/2005/8/layout/hList3"/>
    <dgm:cxn modelId="{6D7F087C-AA5F-48B9-A195-F4B7078162C8}" type="presParOf" srcId="{0693FE7C-5DC4-4798-8E66-7B97F4DE3658}" destId="{FFAD7F79-5C69-4B06-968D-DA4D316EF515}" srcOrd="1" destOrd="0" presId="urn:microsoft.com/office/officeart/2005/8/layout/hList3"/>
    <dgm:cxn modelId="{F3794BE5-24B5-4EB7-9C15-68680FFD2B76}" type="presParOf" srcId="{FFAD7F79-5C69-4B06-968D-DA4D316EF515}" destId="{53C1EB1E-5223-40A9-838D-C9E368EDFD02}" srcOrd="0" destOrd="0" presId="urn:microsoft.com/office/officeart/2005/8/layout/hList3"/>
    <dgm:cxn modelId="{F08466BF-9C76-4264-8303-3021841AD798}" type="presParOf" srcId="{FFAD7F79-5C69-4B06-968D-DA4D316EF515}" destId="{E1D3BE9F-0223-4409-8710-6BB5A31ADAB1}" srcOrd="1" destOrd="0" presId="urn:microsoft.com/office/officeart/2005/8/layout/hList3"/>
    <dgm:cxn modelId="{D75B57F1-60BD-48C7-BB83-4A0BA72B9BD1}" type="presParOf" srcId="{0693FE7C-5DC4-4798-8E66-7B97F4DE3658}" destId="{CCFCB84B-DAE0-448E-8EF8-55CF9E473E8A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1DAD165-8562-4F2E-A06E-817B2785CFC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AF16B0D-D8F0-4F11-9005-FDF9FE923742}">
      <dgm:prSet/>
      <dgm:spPr/>
      <dgm:t>
        <a:bodyPr/>
        <a:lstStyle/>
        <a:p>
          <a:r>
            <a:rPr lang="en-US" b="1"/>
            <a:t>Understanding:</a:t>
          </a:r>
          <a:endParaRPr lang="en-US"/>
        </a:p>
      </dgm:t>
    </dgm:pt>
    <dgm:pt modelId="{5F78EA4F-6550-42DF-9ECB-6A7E4509B7E9}" type="parTrans" cxnId="{E8C0613D-50EE-4356-B387-A978E72BB86A}">
      <dgm:prSet/>
      <dgm:spPr/>
      <dgm:t>
        <a:bodyPr/>
        <a:lstStyle/>
        <a:p>
          <a:endParaRPr lang="en-US"/>
        </a:p>
      </dgm:t>
    </dgm:pt>
    <dgm:pt modelId="{7F84B2FD-670F-4FCF-9F53-6F3BE4344834}" type="sibTrans" cxnId="{E8C0613D-50EE-4356-B387-A978E72BB86A}">
      <dgm:prSet/>
      <dgm:spPr/>
      <dgm:t>
        <a:bodyPr/>
        <a:lstStyle/>
        <a:p>
          <a:endParaRPr lang="en-US"/>
        </a:p>
      </dgm:t>
    </dgm:pt>
    <dgm:pt modelId="{EE6F657A-B9CA-4FE0-8445-80B57A605544}">
      <dgm:prSet/>
      <dgm:spPr/>
      <dgm:t>
        <a:bodyPr/>
        <a:lstStyle/>
        <a:p>
          <a:r>
            <a:rPr lang="en-US"/>
            <a:t>The data provided is loans.csv which represents the data collected from years 2007 to 2011</a:t>
          </a:r>
        </a:p>
      </dgm:t>
    </dgm:pt>
    <dgm:pt modelId="{2B1567E7-5628-46B4-B4D9-7A6CA7CD2B5A}" type="parTrans" cxnId="{48C7D8DF-9CAC-4916-B049-4174F6CB2B1A}">
      <dgm:prSet/>
      <dgm:spPr/>
      <dgm:t>
        <a:bodyPr/>
        <a:lstStyle/>
        <a:p>
          <a:endParaRPr lang="en-US"/>
        </a:p>
      </dgm:t>
    </dgm:pt>
    <dgm:pt modelId="{FB40CA2E-170B-408E-817C-9EDC74F08DE4}" type="sibTrans" cxnId="{48C7D8DF-9CAC-4916-B049-4174F6CB2B1A}">
      <dgm:prSet/>
      <dgm:spPr/>
      <dgm:t>
        <a:bodyPr/>
        <a:lstStyle/>
        <a:p>
          <a:endParaRPr lang="en-US"/>
        </a:p>
      </dgm:t>
    </dgm:pt>
    <dgm:pt modelId="{E6FEE9FB-D669-457C-A008-2C743C1F2608}">
      <dgm:prSet/>
      <dgm:spPr/>
      <dgm:t>
        <a:bodyPr/>
        <a:lstStyle/>
        <a:p>
          <a:r>
            <a:rPr lang="en-US"/>
            <a:t>There are 39,717 rows and 111 columns in this dataset.</a:t>
          </a:r>
        </a:p>
      </dgm:t>
    </dgm:pt>
    <dgm:pt modelId="{8C4D4C76-4709-4894-8058-2DC6E8609B72}" type="parTrans" cxnId="{B7FBED9D-BBCE-4593-81C0-4304245FC15E}">
      <dgm:prSet/>
      <dgm:spPr/>
      <dgm:t>
        <a:bodyPr/>
        <a:lstStyle/>
        <a:p>
          <a:endParaRPr lang="en-US"/>
        </a:p>
      </dgm:t>
    </dgm:pt>
    <dgm:pt modelId="{60DA6F27-B25B-43CE-B190-DE5C60380A9B}" type="sibTrans" cxnId="{B7FBED9D-BBCE-4593-81C0-4304245FC15E}">
      <dgm:prSet/>
      <dgm:spPr/>
      <dgm:t>
        <a:bodyPr/>
        <a:lstStyle/>
        <a:p>
          <a:endParaRPr lang="en-US"/>
        </a:p>
      </dgm:t>
    </dgm:pt>
    <dgm:pt modelId="{A2AAAA89-7EBF-4E0F-AA1D-C7BA8CCD132B}">
      <dgm:prSet/>
      <dgm:spPr/>
      <dgm:t>
        <a:bodyPr/>
        <a:lstStyle/>
        <a:p>
          <a:r>
            <a:rPr lang="en-US"/>
            <a:t>The data have 56 columns with 85% or more null values.</a:t>
          </a:r>
        </a:p>
      </dgm:t>
    </dgm:pt>
    <dgm:pt modelId="{848490AC-7672-47E1-8F44-08DEBCB1EFB4}" type="parTrans" cxnId="{31231696-1C50-44F5-9CCB-F61FDA7C3698}">
      <dgm:prSet/>
      <dgm:spPr/>
      <dgm:t>
        <a:bodyPr/>
        <a:lstStyle/>
        <a:p>
          <a:endParaRPr lang="en-US"/>
        </a:p>
      </dgm:t>
    </dgm:pt>
    <dgm:pt modelId="{4A410EEA-3403-4D21-90FB-E6A1DCF0BE0D}" type="sibTrans" cxnId="{31231696-1C50-44F5-9CCB-F61FDA7C3698}">
      <dgm:prSet/>
      <dgm:spPr/>
      <dgm:t>
        <a:bodyPr/>
        <a:lstStyle/>
        <a:p>
          <a:endParaRPr lang="en-US"/>
        </a:p>
      </dgm:t>
    </dgm:pt>
    <dgm:pt modelId="{5DDEC5F7-BEF7-9F46-8989-6AFF6AF3C085}" type="pres">
      <dgm:prSet presAssocID="{31DAD165-8562-4F2E-A06E-817B2785CFCD}" presName="linear" presStyleCnt="0">
        <dgm:presLayoutVars>
          <dgm:animLvl val="lvl"/>
          <dgm:resizeHandles val="exact"/>
        </dgm:presLayoutVars>
      </dgm:prSet>
      <dgm:spPr/>
    </dgm:pt>
    <dgm:pt modelId="{F4271B9D-5B05-C043-8EDF-374A592C6E04}" type="pres">
      <dgm:prSet presAssocID="{0AF16B0D-D8F0-4F11-9005-FDF9FE92374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CDDF27F3-4C36-E440-BAAD-FEFC887BE1B9}" type="pres">
      <dgm:prSet presAssocID="{0AF16B0D-D8F0-4F11-9005-FDF9FE92374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6F77B33-20CE-284D-BC78-C489CCD4F134}" type="presOf" srcId="{31DAD165-8562-4F2E-A06E-817B2785CFCD}" destId="{5DDEC5F7-BEF7-9F46-8989-6AFF6AF3C085}" srcOrd="0" destOrd="0" presId="urn:microsoft.com/office/officeart/2005/8/layout/vList2"/>
    <dgm:cxn modelId="{E8C0613D-50EE-4356-B387-A978E72BB86A}" srcId="{31DAD165-8562-4F2E-A06E-817B2785CFCD}" destId="{0AF16B0D-D8F0-4F11-9005-FDF9FE923742}" srcOrd="0" destOrd="0" parTransId="{5F78EA4F-6550-42DF-9ECB-6A7E4509B7E9}" sibTransId="{7F84B2FD-670F-4FCF-9F53-6F3BE4344834}"/>
    <dgm:cxn modelId="{46E8C55C-4CA4-4844-ACBB-87DD7E78EC60}" type="presOf" srcId="{A2AAAA89-7EBF-4E0F-AA1D-C7BA8CCD132B}" destId="{CDDF27F3-4C36-E440-BAAD-FEFC887BE1B9}" srcOrd="0" destOrd="2" presId="urn:microsoft.com/office/officeart/2005/8/layout/vList2"/>
    <dgm:cxn modelId="{5F4DD75D-EF1A-EA43-AEDA-7A996827B802}" type="presOf" srcId="{EE6F657A-B9CA-4FE0-8445-80B57A605544}" destId="{CDDF27F3-4C36-E440-BAAD-FEFC887BE1B9}" srcOrd="0" destOrd="0" presId="urn:microsoft.com/office/officeart/2005/8/layout/vList2"/>
    <dgm:cxn modelId="{31231696-1C50-44F5-9CCB-F61FDA7C3698}" srcId="{0AF16B0D-D8F0-4F11-9005-FDF9FE923742}" destId="{A2AAAA89-7EBF-4E0F-AA1D-C7BA8CCD132B}" srcOrd="2" destOrd="0" parTransId="{848490AC-7672-47E1-8F44-08DEBCB1EFB4}" sibTransId="{4A410EEA-3403-4D21-90FB-E6A1DCF0BE0D}"/>
    <dgm:cxn modelId="{4750FA9C-13E2-C74A-ADB7-CBE2D5591B5E}" type="presOf" srcId="{0AF16B0D-D8F0-4F11-9005-FDF9FE923742}" destId="{F4271B9D-5B05-C043-8EDF-374A592C6E04}" srcOrd="0" destOrd="0" presId="urn:microsoft.com/office/officeart/2005/8/layout/vList2"/>
    <dgm:cxn modelId="{B7FBED9D-BBCE-4593-81C0-4304245FC15E}" srcId="{0AF16B0D-D8F0-4F11-9005-FDF9FE923742}" destId="{E6FEE9FB-D669-457C-A008-2C743C1F2608}" srcOrd="1" destOrd="0" parTransId="{8C4D4C76-4709-4894-8058-2DC6E8609B72}" sibTransId="{60DA6F27-B25B-43CE-B190-DE5C60380A9B}"/>
    <dgm:cxn modelId="{05046EC6-C855-EE4C-86FB-4D6E860F32A7}" type="presOf" srcId="{E6FEE9FB-D669-457C-A008-2C743C1F2608}" destId="{CDDF27F3-4C36-E440-BAAD-FEFC887BE1B9}" srcOrd="0" destOrd="1" presId="urn:microsoft.com/office/officeart/2005/8/layout/vList2"/>
    <dgm:cxn modelId="{48C7D8DF-9CAC-4916-B049-4174F6CB2B1A}" srcId="{0AF16B0D-D8F0-4F11-9005-FDF9FE923742}" destId="{EE6F657A-B9CA-4FE0-8445-80B57A605544}" srcOrd="0" destOrd="0" parTransId="{2B1567E7-5628-46B4-B4D9-7A6CA7CD2B5A}" sibTransId="{FB40CA2E-170B-408E-817C-9EDC74F08DE4}"/>
    <dgm:cxn modelId="{5BCD3054-1A8A-A54B-8F69-2461BD15B4F3}" type="presParOf" srcId="{5DDEC5F7-BEF7-9F46-8989-6AFF6AF3C085}" destId="{F4271B9D-5B05-C043-8EDF-374A592C6E04}" srcOrd="0" destOrd="0" presId="urn:microsoft.com/office/officeart/2005/8/layout/vList2"/>
    <dgm:cxn modelId="{BFD6C7A1-A55B-9249-B0EA-37F1C2C2180F}" type="presParOf" srcId="{5DDEC5F7-BEF7-9F46-8989-6AFF6AF3C085}" destId="{CDDF27F3-4C36-E440-BAAD-FEFC887BE1B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760C396-3423-4706-B0D6-8B94F6B7675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9AD7D83-2829-4ECD-91D6-8D7BCA373931}">
      <dgm:prSet/>
      <dgm:spPr/>
      <dgm:t>
        <a:bodyPr/>
        <a:lstStyle/>
        <a:p>
          <a:r>
            <a:rPr lang="en-US" b="1"/>
            <a:t>Cleaning:</a:t>
          </a:r>
          <a:endParaRPr lang="en-US"/>
        </a:p>
      </dgm:t>
    </dgm:pt>
    <dgm:pt modelId="{3F696A20-9AAA-46A7-B13A-E0F5215E3BAC}" type="parTrans" cxnId="{011089DC-66F5-4507-84B5-69BAFB8012E6}">
      <dgm:prSet/>
      <dgm:spPr/>
      <dgm:t>
        <a:bodyPr/>
        <a:lstStyle/>
        <a:p>
          <a:endParaRPr lang="en-US"/>
        </a:p>
      </dgm:t>
    </dgm:pt>
    <dgm:pt modelId="{ED2B4ECD-16A4-4BB4-A0D3-8C0ABF852478}" type="sibTrans" cxnId="{011089DC-66F5-4507-84B5-69BAFB8012E6}">
      <dgm:prSet/>
      <dgm:spPr/>
      <dgm:t>
        <a:bodyPr/>
        <a:lstStyle/>
        <a:p>
          <a:endParaRPr lang="en-US"/>
        </a:p>
      </dgm:t>
    </dgm:pt>
    <dgm:pt modelId="{45AC4C31-C702-493B-8E44-FFBEE69E0CF0}">
      <dgm:prSet/>
      <dgm:spPr/>
      <dgm:t>
        <a:bodyPr/>
        <a:lstStyle/>
        <a:p>
          <a:r>
            <a:rPr lang="en-US" i="0" baseline="0"/>
            <a:t>Col</a:t>
          </a:r>
          <a:r>
            <a:rPr lang="en-US"/>
            <a:t>umns with more than 85% null values, have unique identifier values, behavioral variables.. Were all dropped.</a:t>
          </a:r>
        </a:p>
      </dgm:t>
    </dgm:pt>
    <dgm:pt modelId="{BFD5A80D-B96D-4364-85CB-F6369F71A948}" type="parTrans" cxnId="{F8AEBF7F-3C86-4DA7-BAA1-2064261CC2BB}">
      <dgm:prSet/>
      <dgm:spPr/>
      <dgm:t>
        <a:bodyPr/>
        <a:lstStyle/>
        <a:p>
          <a:endParaRPr lang="en-US"/>
        </a:p>
      </dgm:t>
    </dgm:pt>
    <dgm:pt modelId="{FE63475D-FA66-47E3-BA5F-8D412BA88544}" type="sibTrans" cxnId="{F8AEBF7F-3C86-4DA7-BAA1-2064261CC2BB}">
      <dgm:prSet/>
      <dgm:spPr/>
      <dgm:t>
        <a:bodyPr/>
        <a:lstStyle/>
        <a:p>
          <a:endParaRPr lang="en-US"/>
        </a:p>
      </dgm:t>
    </dgm:pt>
    <dgm:pt modelId="{B45EEDC1-0D62-4C7B-ACDC-5E20134BC0EA}">
      <dgm:prSet/>
      <dgm:spPr/>
      <dgm:t>
        <a:bodyPr/>
        <a:lstStyle/>
        <a:p>
          <a:r>
            <a:rPr lang="en-US"/>
            <a:t>Outliers identified</a:t>
          </a:r>
        </a:p>
      </dgm:t>
    </dgm:pt>
    <dgm:pt modelId="{F38D1087-177B-410D-A3CC-FDA107494E80}" type="parTrans" cxnId="{3901C512-181E-4FB5-897F-0807B9F73FB2}">
      <dgm:prSet/>
      <dgm:spPr/>
      <dgm:t>
        <a:bodyPr/>
        <a:lstStyle/>
        <a:p>
          <a:endParaRPr lang="en-US"/>
        </a:p>
      </dgm:t>
    </dgm:pt>
    <dgm:pt modelId="{23028975-6FD8-4E0F-B680-4D172B0022FE}" type="sibTrans" cxnId="{3901C512-181E-4FB5-897F-0807B9F73FB2}">
      <dgm:prSet/>
      <dgm:spPr/>
      <dgm:t>
        <a:bodyPr/>
        <a:lstStyle/>
        <a:p>
          <a:endParaRPr lang="en-US"/>
        </a:p>
      </dgm:t>
    </dgm:pt>
    <dgm:pt modelId="{26E9624C-385A-4258-BEFD-51FE0C65BAB0}">
      <dgm:prSet/>
      <dgm:spPr/>
      <dgm:t>
        <a:bodyPr/>
        <a:lstStyle/>
        <a:p>
          <a:r>
            <a:rPr lang="en-US"/>
            <a:t>Extra rows -&gt; Outliers were deleted and all values with Current in loan_status column were deleted.</a:t>
          </a:r>
        </a:p>
      </dgm:t>
    </dgm:pt>
    <dgm:pt modelId="{7115E51F-1BA8-42F1-97FF-4515A7D161DB}" type="parTrans" cxnId="{8B89A65C-26A9-409E-8A64-7E252C566DAC}">
      <dgm:prSet/>
      <dgm:spPr/>
      <dgm:t>
        <a:bodyPr/>
        <a:lstStyle/>
        <a:p>
          <a:endParaRPr lang="en-US"/>
        </a:p>
      </dgm:t>
    </dgm:pt>
    <dgm:pt modelId="{A54953D9-F54F-4252-8962-149FE826807B}" type="sibTrans" cxnId="{8B89A65C-26A9-409E-8A64-7E252C566DAC}">
      <dgm:prSet/>
      <dgm:spPr/>
      <dgm:t>
        <a:bodyPr/>
        <a:lstStyle/>
        <a:p>
          <a:endParaRPr lang="en-US"/>
        </a:p>
      </dgm:t>
    </dgm:pt>
    <dgm:pt modelId="{E01C78A8-3FDB-42FA-8A4F-A4A3E4734935}">
      <dgm:prSet/>
      <dgm:spPr/>
      <dgm:t>
        <a:bodyPr/>
        <a:lstStyle/>
        <a:p>
          <a:r>
            <a:rPr lang="en-US"/>
            <a:t>Removed loans with less than 100 value and fixed high precision values to two precision</a:t>
          </a:r>
        </a:p>
      </dgm:t>
    </dgm:pt>
    <dgm:pt modelId="{19E82963-16AC-417F-957F-D0B15BF8A086}" type="parTrans" cxnId="{EB345935-8A02-4659-8954-8251FEE7095B}">
      <dgm:prSet/>
      <dgm:spPr/>
      <dgm:t>
        <a:bodyPr/>
        <a:lstStyle/>
        <a:p>
          <a:endParaRPr lang="en-US"/>
        </a:p>
      </dgm:t>
    </dgm:pt>
    <dgm:pt modelId="{466E6075-F78A-4D69-B3CE-375B93E61174}" type="sibTrans" cxnId="{EB345935-8A02-4659-8954-8251FEE7095B}">
      <dgm:prSet/>
      <dgm:spPr/>
      <dgm:t>
        <a:bodyPr/>
        <a:lstStyle/>
        <a:p>
          <a:endParaRPr lang="en-US"/>
        </a:p>
      </dgm:t>
    </dgm:pt>
    <dgm:pt modelId="{00CD49F4-A7DA-4694-A6D8-32125F758428}">
      <dgm:prSet/>
      <dgm:spPr/>
      <dgm:t>
        <a:bodyPr/>
        <a:lstStyle/>
        <a:p>
          <a:r>
            <a:rPr lang="en-US"/>
            <a:t>Analyze and impute empty values (Disguised Missing values, Significant number of Missing values in a row/column ,Partial missing values)</a:t>
          </a:r>
        </a:p>
      </dgm:t>
    </dgm:pt>
    <dgm:pt modelId="{BCCF10FD-5FF5-4AC3-B3AA-F0894C7317B4}" type="parTrans" cxnId="{C5DFE5E5-E6E9-4D54-B87B-9D3186D149F8}">
      <dgm:prSet/>
      <dgm:spPr/>
      <dgm:t>
        <a:bodyPr/>
        <a:lstStyle/>
        <a:p>
          <a:endParaRPr lang="en-US"/>
        </a:p>
      </dgm:t>
    </dgm:pt>
    <dgm:pt modelId="{34CDFBDB-5111-4281-84C4-5DFA0E29C7BD}" type="sibTrans" cxnId="{C5DFE5E5-E6E9-4D54-B87B-9D3186D149F8}">
      <dgm:prSet/>
      <dgm:spPr/>
      <dgm:t>
        <a:bodyPr/>
        <a:lstStyle/>
        <a:p>
          <a:endParaRPr lang="en-US"/>
        </a:p>
      </dgm:t>
    </dgm:pt>
    <dgm:pt modelId="{9DE6F0C3-545F-49FF-8C3B-AF860EC374E5}">
      <dgm:prSet/>
      <dgm:spPr/>
      <dgm:t>
        <a:bodyPr/>
        <a:lstStyle/>
        <a:p>
          <a:r>
            <a:rPr lang="en-US"/>
            <a:t>Derived Metrics( Data/Business/Type, Creating Bins)</a:t>
          </a:r>
        </a:p>
      </dgm:t>
    </dgm:pt>
    <dgm:pt modelId="{80F01FDB-A296-440A-83DE-584AA084E841}" type="parTrans" cxnId="{FB4E538A-04C9-4DE1-9226-87D0EEAD7BA0}">
      <dgm:prSet/>
      <dgm:spPr/>
      <dgm:t>
        <a:bodyPr/>
        <a:lstStyle/>
        <a:p>
          <a:endParaRPr lang="en-US"/>
        </a:p>
      </dgm:t>
    </dgm:pt>
    <dgm:pt modelId="{44BCBD63-8987-414C-B851-845BC95FF579}" type="sibTrans" cxnId="{FB4E538A-04C9-4DE1-9226-87D0EEAD7BA0}">
      <dgm:prSet/>
      <dgm:spPr/>
      <dgm:t>
        <a:bodyPr/>
        <a:lstStyle/>
        <a:p>
          <a:endParaRPr lang="en-US"/>
        </a:p>
      </dgm:t>
    </dgm:pt>
    <dgm:pt modelId="{388D2217-F630-E048-AE68-EBA1188AC61A}" type="pres">
      <dgm:prSet presAssocID="{1760C396-3423-4706-B0D6-8B94F6B7675D}" presName="linear" presStyleCnt="0">
        <dgm:presLayoutVars>
          <dgm:animLvl val="lvl"/>
          <dgm:resizeHandles val="exact"/>
        </dgm:presLayoutVars>
      </dgm:prSet>
      <dgm:spPr/>
    </dgm:pt>
    <dgm:pt modelId="{322A9619-350E-C34E-83A6-188CF1F6A531}" type="pres">
      <dgm:prSet presAssocID="{59AD7D83-2829-4ECD-91D6-8D7BCA37393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FB2F14D-F4AB-424E-8841-CEF34D670DF4}" type="pres">
      <dgm:prSet presAssocID="{59AD7D83-2829-4ECD-91D6-8D7BCA373931}" presName="childText" presStyleLbl="revTx" presStyleIdx="0" presStyleCnt="1">
        <dgm:presLayoutVars>
          <dgm:bulletEnabled val="1"/>
        </dgm:presLayoutVars>
      </dgm:prSet>
      <dgm:spPr/>
    </dgm:pt>
    <dgm:pt modelId="{EAA60424-2E71-5E4B-B3A4-EF30E1BD3049}" type="pres">
      <dgm:prSet presAssocID="{00CD49F4-A7DA-4694-A6D8-32125F75842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C3FF668-BD26-C640-9E73-673091B3CEE1}" type="pres">
      <dgm:prSet presAssocID="{34CDFBDB-5111-4281-84C4-5DFA0E29C7BD}" presName="spacer" presStyleCnt="0"/>
      <dgm:spPr/>
    </dgm:pt>
    <dgm:pt modelId="{2A29D573-DD35-9440-AFAD-6A9C5C3F5405}" type="pres">
      <dgm:prSet presAssocID="{9DE6F0C3-545F-49FF-8C3B-AF860EC374E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4360C12-7DFE-F840-A7FE-2969CEF8939F}" type="presOf" srcId="{1760C396-3423-4706-B0D6-8B94F6B7675D}" destId="{388D2217-F630-E048-AE68-EBA1188AC61A}" srcOrd="0" destOrd="0" presId="urn:microsoft.com/office/officeart/2005/8/layout/vList2"/>
    <dgm:cxn modelId="{3901C512-181E-4FB5-897F-0807B9F73FB2}" srcId="{59AD7D83-2829-4ECD-91D6-8D7BCA373931}" destId="{B45EEDC1-0D62-4C7B-ACDC-5E20134BC0EA}" srcOrd="1" destOrd="0" parTransId="{F38D1087-177B-410D-A3CC-FDA107494E80}" sibTransId="{23028975-6FD8-4E0F-B680-4D172B0022FE}"/>
    <dgm:cxn modelId="{EB345935-8A02-4659-8954-8251FEE7095B}" srcId="{59AD7D83-2829-4ECD-91D6-8D7BCA373931}" destId="{E01C78A8-3FDB-42FA-8A4F-A4A3E4734935}" srcOrd="3" destOrd="0" parTransId="{19E82963-16AC-417F-957F-D0B15BF8A086}" sibTransId="{466E6075-F78A-4D69-B3CE-375B93E61174}"/>
    <dgm:cxn modelId="{D3AA124E-7F6B-E942-8C45-34BF7F220BEE}" type="presOf" srcId="{26E9624C-385A-4258-BEFD-51FE0C65BAB0}" destId="{0FB2F14D-F4AB-424E-8841-CEF34D670DF4}" srcOrd="0" destOrd="2" presId="urn:microsoft.com/office/officeart/2005/8/layout/vList2"/>
    <dgm:cxn modelId="{B0305656-230F-CE48-AE56-B5BFD6F9A548}" type="presOf" srcId="{45AC4C31-C702-493B-8E44-FFBEE69E0CF0}" destId="{0FB2F14D-F4AB-424E-8841-CEF34D670DF4}" srcOrd="0" destOrd="0" presId="urn:microsoft.com/office/officeart/2005/8/layout/vList2"/>
    <dgm:cxn modelId="{8B89A65C-26A9-409E-8A64-7E252C566DAC}" srcId="{59AD7D83-2829-4ECD-91D6-8D7BCA373931}" destId="{26E9624C-385A-4258-BEFD-51FE0C65BAB0}" srcOrd="2" destOrd="0" parTransId="{7115E51F-1BA8-42F1-97FF-4515A7D161DB}" sibTransId="{A54953D9-F54F-4252-8962-149FE826807B}"/>
    <dgm:cxn modelId="{A5C1887E-5BE8-914C-9CE9-B54A0D208C25}" type="presOf" srcId="{E01C78A8-3FDB-42FA-8A4F-A4A3E4734935}" destId="{0FB2F14D-F4AB-424E-8841-CEF34D670DF4}" srcOrd="0" destOrd="3" presId="urn:microsoft.com/office/officeart/2005/8/layout/vList2"/>
    <dgm:cxn modelId="{65E8067F-6061-5040-9B5A-32A79E1C8041}" type="presOf" srcId="{B45EEDC1-0D62-4C7B-ACDC-5E20134BC0EA}" destId="{0FB2F14D-F4AB-424E-8841-CEF34D670DF4}" srcOrd="0" destOrd="1" presId="urn:microsoft.com/office/officeart/2005/8/layout/vList2"/>
    <dgm:cxn modelId="{F8AEBF7F-3C86-4DA7-BAA1-2064261CC2BB}" srcId="{59AD7D83-2829-4ECD-91D6-8D7BCA373931}" destId="{45AC4C31-C702-493B-8E44-FFBEE69E0CF0}" srcOrd="0" destOrd="0" parTransId="{BFD5A80D-B96D-4364-85CB-F6369F71A948}" sibTransId="{FE63475D-FA66-47E3-BA5F-8D412BA88544}"/>
    <dgm:cxn modelId="{FB4E538A-04C9-4DE1-9226-87D0EEAD7BA0}" srcId="{1760C396-3423-4706-B0D6-8B94F6B7675D}" destId="{9DE6F0C3-545F-49FF-8C3B-AF860EC374E5}" srcOrd="2" destOrd="0" parTransId="{80F01FDB-A296-440A-83DE-584AA084E841}" sibTransId="{44BCBD63-8987-414C-B851-845BC95FF579}"/>
    <dgm:cxn modelId="{7BF4B9BD-8429-7A4A-B706-B3C9EFC94BEB}" type="presOf" srcId="{59AD7D83-2829-4ECD-91D6-8D7BCA373931}" destId="{322A9619-350E-C34E-83A6-188CF1F6A531}" srcOrd="0" destOrd="0" presId="urn:microsoft.com/office/officeart/2005/8/layout/vList2"/>
    <dgm:cxn modelId="{E8B058CB-FF53-C149-8D8F-540993A23B9A}" type="presOf" srcId="{9DE6F0C3-545F-49FF-8C3B-AF860EC374E5}" destId="{2A29D573-DD35-9440-AFAD-6A9C5C3F5405}" srcOrd="0" destOrd="0" presId="urn:microsoft.com/office/officeart/2005/8/layout/vList2"/>
    <dgm:cxn modelId="{052C02DB-2203-A047-81C2-652A6C2B214C}" type="presOf" srcId="{00CD49F4-A7DA-4694-A6D8-32125F758428}" destId="{EAA60424-2E71-5E4B-B3A4-EF30E1BD3049}" srcOrd="0" destOrd="0" presId="urn:microsoft.com/office/officeart/2005/8/layout/vList2"/>
    <dgm:cxn modelId="{011089DC-66F5-4507-84B5-69BAFB8012E6}" srcId="{1760C396-3423-4706-B0D6-8B94F6B7675D}" destId="{59AD7D83-2829-4ECD-91D6-8D7BCA373931}" srcOrd="0" destOrd="0" parTransId="{3F696A20-9AAA-46A7-B13A-E0F5215E3BAC}" sibTransId="{ED2B4ECD-16A4-4BB4-A0D3-8C0ABF852478}"/>
    <dgm:cxn modelId="{C5DFE5E5-E6E9-4D54-B87B-9D3186D149F8}" srcId="{1760C396-3423-4706-B0D6-8B94F6B7675D}" destId="{00CD49F4-A7DA-4694-A6D8-32125F758428}" srcOrd="1" destOrd="0" parTransId="{BCCF10FD-5FF5-4AC3-B3AA-F0894C7317B4}" sibTransId="{34CDFBDB-5111-4281-84C4-5DFA0E29C7BD}"/>
    <dgm:cxn modelId="{60581A6D-2B5E-C349-8163-6905C969D16B}" type="presParOf" srcId="{388D2217-F630-E048-AE68-EBA1188AC61A}" destId="{322A9619-350E-C34E-83A6-188CF1F6A531}" srcOrd="0" destOrd="0" presId="urn:microsoft.com/office/officeart/2005/8/layout/vList2"/>
    <dgm:cxn modelId="{6D2FA68E-CA4A-224C-BD33-BE7582D9BBF6}" type="presParOf" srcId="{388D2217-F630-E048-AE68-EBA1188AC61A}" destId="{0FB2F14D-F4AB-424E-8841-CEF34D670DF4}" srcOrd="1" destOrd="0" presId="urn:microsoft.com/office/officeart/2005/8/layout/vList2"/>
    <dgm:cxn modelId="{F448AC01-8102-4D43-929D-A96077631453}" type="presParOf" srcId="{388D2217-F630-E048-AE68-EBA1188AC61A}" destId="{EAA60424-2E71-5E4B-B3A4-EF30E1BD3049}" srcOrd="2" destOrd="0" presId="urn:microsoft.com/office/officeart/2005/8/layout/vList2"/>
    <dgm:cxn modelId="{95D4C096-884A-0D4F-839D-E2301BEC85CC}" type="presParOf" srcId="{388D2217-F630-E048-AE68-EBA1188AC61A}" destId="{CC3FF668-BD26-C640-9E73-673091B3CEE1}" srcOrd="3" destOrd="0" presId="urn:microsoft.com/office/officeart/2005/8/layout/vList2"/>
    <dgm:cxn modelId="{5CE9D14D-218B-D74E-B9BE-18381C7DFAB7}" type="presParOf" srcId="{388D2217-F630-E048-AE68-EBA1188AC61A}" destId="{2A29D573-DD35-9440-AFAD-6A9C5C3F540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421D26C-5A61-4762-AC6E-C2B90378BEC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1A08F39-EF56-4BA8-BB6C-EF53EEE301EA}">
      <dgm:prSet/>
      <dgm:spPr/>
      <dgm:t>
        <a:bodyPr/>
        <a:lstStyle/>
        <a:p>
          <a:r>
            <a:rPr lang="en-US" dirty="0"/>
            <a:t>Univariate </a:t>
          </a:r>
        </a:p>
      </dgm:t>
    </dgm:pt>
    <dgm:pt modelId="{07878082-45CD-4833-8179-9D87C4C7062E}" type="parTrans" cxnId="{4AABDBD3-CA24-4356-978C-7E35887D55E6}">
      <dgm:prSet/>
      <dgm:spPr/>
      <dgm:t>
        <a:bodyPr/>
        <a:lstStyle/>
        <a:p>
          <a:endParaRPr lang="en-US"/>
        </a:p>
      </dgm:t>
    </dgm:pt>
    <dgm:pt modelId="{60A501E1-F13A-4745-9A24-6A96A9BEF769}" type="sibTrans" cxnId="{4AABDBD3-CA24-4356-978C-7E35887D55E6}">
      <dgm:prSet/>
      <dgm:spPr/>
      <dgm:t>
        <a:bodyPr/>
        <a:lstStyle/>
        <a:p>
          <a:endParaRPr lang="en-US"/>
        </a:p>
      </dgm:t>
    </dgm:pt>
    <dgm:pt modelId="{E93A85BC-A842-4A86-999A-01A5ACA25BCE}">
      <dgm:prSet/>
      <dgm:spPr/>
      <dgm:t>
        <a:bodyPr/>
        <a:lstStyle/>
        <a:p>
          <a:r>
            <a:rPr lang="en-US"/>
            <a:t>Bivariate </a:t>
          </a:r>
        </a:p>
      </dgm:t>
    </dgm:pt>
    <dgm:pt modelId="{FEDA1282-4621-45FB-963E-85DD60F1B99E}" type="parTrans" cxnId="{8A164680-A2CE-465B-AEA7-BBA12A3E451F}">
      <dgm:prSet/>
      <dgm:spPr/>
      <dgm:t>
        <a:bodyPr/>
        <a:lstStyle/>
        <a:p>
          <a:endParaRPr lang="en-US"/>
        </a:p>
      </dgm:t>
    </dgm:pt>
    <dgm:pt modelId="{B220738B-12D2-4771-B5A7-B2A8A5B895EA}" type="sibTrans" cxnId="{8A164680-A2CE-465B-AEA7-BBA12A3E451F}">
      <dgm:prSet/>
      <dgm:spPr/>
      <dgm:t>
        <a:bodyPr/>
        <a:lstStyle/>
        <a:p>
          <a:endParaRPr lang="en-US"/>
        </a:p>
      </dgm:t>
    </dgm:pt>
    <dgm:pt modelId="{5C4CF059-0AE4-4683-AAE8-1B72A218F891}">
      <dgm:prSet/>
      <dgm:spPr/>
      <dgm:t>
        <a:bodyPr/>
        <a:lstStyle/>
        <a:p>
          <a:r>
            <a:rPr lang="en-US"/>
            <a:t>Multivariate </a:t>
          </a:r>
        </a:p>
      </dgm:t>
    </dgm:pt>
    <dgm:pt modelId="{5C8D89FF-3B39-4580-B233-34C421171139}" type="parTrans" cxnId="{79A482C9-1519-48C5-9A6F-FDC6DADEBD17}">
      <dgm:prSet/>
      <dgm:spPr/>
      <dgm:t>
        <a:bodyPr/>
        <a:lstStyle/>
        <a:p>
          <a:endParaRPr lang="en-US"/>
        </a:p>
      </dgm:t>
    </dgm:pt>
    <dgm:pt modelId="{A0EC76F0-05F9-4F58-A6B0-D7C046345F52}" type="sibTrans" cxnId="{79A482C9-1519-48C5-9A6F-FDC6DADEBD17}">
      <dgm:prSet/>
      <dgm:spPr/>
      <dgm:t>
        <a:bodyPr/>
        <a:lstStyle/>
        <a:p>
          <a:endParaRPr lang="en-US"/>
        </a:p>
      </dgm:t>
    </dgm:pt>
    <dgm:pt modelId="{945B3EA1-3CE8-2E48-A01C-3E294653C25B}" type="pres">
      <dgm:prSet presAssocID="{4421D26C-5A61-4762-AC6E-C2B90378BEC2}" presName="linear" presStyleCnt="0">
        <dgm:presLayoutVars>
          <dgm:animLvl val="lvl"/>
          <dgm:resizeHandles val="exact"/>
        </dgm:presLayoutVars>
      </dgm:prSet>
      <dgm:spPr/>
    </dgm:pt>
    <dgm:pt modelId="{89BE9A9B-53B1-AB45-A05D-74072957D7BB}" type="pres">
      <dgm:prSet presAssocID="{F1A08F39-EF56-4BA8-BB6C-EF53EEE301E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86D8C50-6AAA-B84B-AE20-9BF23F616016}" type="pres">
      <dgm:prSet presAssocID="{60A501E1-F13A-4745-9A24-6A96A9BEF769}" presName="spacer" presStyleCnt="0"/>
      <dgm:spPr/>
    </dgm:pt>
    <dgm:pt modelId="{B300C55F-9692-8044-BE9E-3AC25100283F}" type="pres">
      <dgm:prSet presAssocID="{E93A85BC-A842-4A86-999A-01A5ACA25BC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9C92235-F9E1-514E-911D-801E673B5A3C}" type="pres">
      <dgm:prSet presAssocID="{B220738B-12D2-4771-B5A7-B2A8A5B895EA}" presName="spacer" presStyleCnt="0"/>
      <dgm:spPr/>
    </dgm:pt>
    <dgm:pt modelId="{16F623F6-9595-FA4B-8A9E-6378212C5300}" type="pres">
      <dgm:prSet presAssocID="{5C4CF059-0AE4-4683-AAE8-1B72A218F89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ECDB406-C4D2-A74A-A42D-FE28E7734B5C}" type="presOf" srcId="{E93A85BC-A842-4A86-999A-01A5ACA25BCE}" destId="{B300C55F-9692-8044-BE9E-3AC25100283F}" srcOrd="0" destOrd="0" presId="urn:microsoft.com/office/officeart/2005/8/layout/vList2"/>
    <dgm:cxn modelId="{9470A74A-224C-D544-B37B-FF4395AC7B34}" type="presOf" srcId="{F1A08F39-EF56-4BA8-BB6C-EF53EEE301EA}" destId="{89BE9A9B-53B1-AB45-A05D-74072957D7BB}" srcOrd="0" destOrd="0" presId="urn:microsoft.com/office/officeart/2005/8/layout/vList2"/>
    <dgm:cxn modelId="{8A164680-A2CE-465B-AEA7-BBA12A3E451F}" srcId="{4421D26C-5A61-4762-AC6E-C2B90378BEC2}" destId="{E93A85BC-A842-4A86-999A-01A5ACA25BCE}" srcOrd="1" destOrd="0" parTransId="{FEDA1282-4621-45FB-963E-85DD60F1B99E}" sibTransId="{B220738B-12D2-4771-B5A7-B2A8A5B895EA}"/>
    <dgm:cxn modelId="{79A482C9-1519-48C5-9A6F-FDC6DADEBD17}" srcId="{4421D26C-5A61-4762-AC6E-C2B90378BEC2}" destId="{5C4CF059-0AE4-4683-AAE8-1B72A218F891}" srcOrd="2" destOrd="0" parTransId="{5C8D89FF-3B39-4580-B233-34C421171139}" sibTransId="{A0EC76F0-05F9-4F58-A6B0-D7C046345F52}"/>
    <dgm:cxn modelId="{4AABDBD3-CA24-4356-978C-7E35887D55E6}" srcId="{4421D26C-5A61-4762-AC6E-C2B90378BEC2}" destId="{F1A08F39-EF56-4BA8-BB6C-EF53EEE301EA}" srcOrd="0" destOrd="0" parTransId="{07878082-45CD-4833-8179-9D87C4C7062E}" sibTransId="{60A501E1-F13A-4745-9A24-6A96A9BEF769}"/>
    <dgm:cxn modelId="{F99C99DC-9E26-7846-BB87-D89A6B963D6F}" type="presOf" srcId="{4421D26C-5A61-4762-AC6E-C2B90378BEC2}" destId="{945B3EA1-3CE8-2E48-A01C-3E294653C25B}" srcOrd="0" destOrd="0" presId="urn:microsoft.com/office/officeart/2005/8/layout/vList2"/>
    <dgm:cxn modelId="{B6C172E8-B1CF-1D40-9510-01D489709D9E}" type="presOf" srcId="{5C4CF059-0AE4-4683-AAE8-1B72A218F891}" destId="{16F623F6-9595-FA4B-8A9E-6378212C5300}" srcOrd="0" destOrd="0" presId="urn:microsoft.com/office/officeart/2005/8/layout/vList2"/>
    <dgm:cxn modelId="{16EDC21A-6413-4A48-8A9D-033012D2D12C}" type="presParOf" srcId="{945B3EA1-3CE8-2E48-A01C-3E294653C25B}" destId="{89BE9A9B-53B1-AB45-A05D-74072957D7BB}" srcOrd="0" destOrd="0" presId="urn:microsoft.com/office/officeart/2005/8/layout/vList2"/>
    <dgm:cxn modelId="{04DEE1A8-BEE6-2F4E-8CD4-9754E5F483FA}" type="presParOf" srcId="{945B3EA1-3CE8-2E48-A01C-3E294653C25B}" destId="{A86D8C50-6AAA-B84B-AE20-9BF23F616016}" srcOrd="1" destOrd="0" presId="urn:microsoft.com/office/officeart/2005/8/layout/vList2"/>
    <dgm:cxn modelId="{D77AD0D2-8E91-BC4B-AB41-40BD18C950D1}" type="presParOf" srcId="{945B3EA1-3CE8-2E48-A01C-3E294653C25B}" destId="{B300C55F-9692-8044-BE9E-3AC25100283F}" srcOrd="2" destOrd="0" presId="urn:microsoft.com/office/officeart/2005/8/layout/vList2"/>
    <dgm:cxn modelId="{CB683397-A463-ED43-8660-C3B1BEEDB6A6}" type="presParOf" srcId="{945B3EA1-3CE8-2E48-A01C-3E294653C25B}" destId="{C9C92235-F9E1-514E-911D-801E673B5A3C}" srcOrd="3" destOrd="0" presId="urn:microsoft.com/office/officeart/2005/8/layout/vList2"/>
    <dgm:cxn modelId="{537AF28B-2A29-9C47-AAD4-370A145F5A92}" type="presParOf" srcId="{945B3EA1-3CE8-2E48-A01C-3E294653C25B}" destId="{16F623F6-9595-FA4B-8A9E-6378212C530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64C5FDF-C940-4F20-A8B5-18849844F40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DEFA80E-7EA6-42E1-8D6D-0741644277C6}">
      <dgm:prSet/>
      <dgm:spPr/>
      <dgm:t>
        <a:bodyPr/>
        <a:lstStyle/>
        <a:p>
          <a:r>
            <a:rPr lang="en-US"/>
            <a:t>Interest Rate</a:t>
          </a:r>
        </a:p>
      </dgm:t>
    </dgm:pt>
    <dgm:pt modelId="{3A82222E-9996-4128-9401-4987C91C08C7}" type="parTrans" cxnId="{A0219B00-675D-4FFC-B07C-42175E5B8788}">
      <dgm:prSet/>
      <dgm:spPr/>
      <dgm:t>
        <a:bodyPr/>
        <a:lstStyle/>
        <a:p>
          <a:endParaRPr lang="en-US"/>
        </a:p>
      </dgm:t>
    </dgm:pt>
    <dgm:pt modelId="{D9B5E7E6-7857-4A86-AEE6-C5C7AB971B11}" type="sibTrans" cxnId="{A0219B00-675D-4FFC-B07C-42175E5B8788}">
      <dgm:prSet/>
      <dgm:spPr/>
      <dgm:t>
        <a:bodyPr/>
        <a:lstStyle/>
        <a:p>
          <a:endParaRPr lang="en-US"/>
        </a:p>
      </dgm:t>
    </dgm:pt>
    <dgm:pt modelId="{490DD72F-38BF-4C4B-9C8A-098112DAEE55}">
      <dgm:prSet/>
      <dgm:spPr/>
      <dgm:t>
        <a:bodyPr/>
        <a:lstStyle/>
        <a:p>
          <a:r>
            <a:rPr lang="en-US"/>
            <a:t>Funded Investor amount</a:t>
          </a:r>
        </a:p>
      </dgm:t>
    </dgm:pt>
    <dgm:pt modelId="{403224B0-2808-4C4A-B787-02DF3AD67C00}" type="parTrans" cxnId="{E0D7312F-2377-45DB-A4C3-5714FCE9337A}">
      <dgm:prSet/>
      <dgm:spPr/>
      <dgm:t>
        <a:bodyPr/>
        <a:lstStyle/>
        <a:p>
          <a:endParaRPr lang="en-US"/>
        </a:p>
      </dgm:t>
    </dgm:pt>
    <dgm:pt modelId="{FD857550-D890-4962-BEA9-B91F623EC4EC}" type="sibTrans" cxnId="{E0D7312F-2377-45DB-A4C3-5714FCE9337A}">
      <dgm:prSet/>
      <dgm:spPr/>
      <dgm:t>
        <a:bodyPr/>
        <a:lstStyle/>
        <a:p>
          <a:endParaRPr lang="en-US"/>
        </a:p>
      </dgm:t>
    </dgm:pt>
    <dgm:pt modelId="{D646AFDB-A13D-4833-A3F3-25D67A1CF21A}">
      <dgm:prSet/>
      <dgm:spPr/>
      <dgm:t>
        <a:bodyPr/>
        <a:lstStyle/>
        <a:p>
          <a:r>
            <a:rPr lang="en-US"/>
            <a:t>Annual Income</a:t>
          </a:r>
        </a:p>
      </dgm:t>
    </dgm:pt>
    <dgm:pt modelId="{4A5F087B-05DF-42BD-9CB0-19808D9CB2D6}" type="parTrans" cxnId="{B05AA1E4-960F-40E5-8EB6-60559DF0CA85}">
      <dgm:prSet/>
      <dgm:spPr/>
      <dgm:t>
        <a:bodyPr/>
        <a:lstStyle/>
        <a:p>
          <a:endParaRPr lang="en-US"/>
        </a:p>
      </dgm:t>
    </dgm:pt>
    <dgm:pt modelId="{C6356EA6-DD44-4B06-B60F-8AF775FD66B5}" type="sibTrans" cxnId="{B05AA1E4-960F-40E5-8EB6-60559DF0CA85}">
      <dgm:prSet/>
      <dgm:spPr/>
      <dgm:t>
        <a:bodyPr/>
        <a:lstStyle/>
        <a:p>
          <a:endParaRPr lang="en-US"/>
        </a:p>
      </dgm:t>
    </dgm:pt>
    <dgm:pt modelId="{A3703AD8-0F01-4E29-BCFB-8B299D44E1F7}">
      <dgm:prSet/>
      <dgm:spPr/>
      <dgm:t>
        <a:bodyPr/>
        <a:lstStyle/>
        <a:p>
          <a:r>
            <a:rPr lang="en-US"/>
            <a:t>Term</a:t>
          </a:r>
        </a:p>
      </dgm:t>
    </dgm:pt>
    <dgm:pt modelId="{90826BA3-90D5-4C08-B89F-6D46B8946C03}" type="parTrans" cxnId="{6246A684-70F6-4E92-8F49-86F337E03700}">
      <dgm:prSet/>
      <dgm:spPr/>
      <dgm:t>
        <a:bodyPr/>
        <a:lstStyle/>
        <a:p>
          <a:endParaRPr lang="en-US"/>
        </a:p>
      </dgm:t>
    </dgm:pt>
    <dgm:pt modelId="{6EB8752E-C798-469F-985F-F106E984D9EA}" type="sibTrans" cxnId="{6246A684-70F6-4E92-8F49-86F337E03700}">
      <dgm:prSet/>
      <dgm:spPr/>
      <dgm:t>
        <a:bodyPr/>
        <a:lstStyle/>
        <a:p>
          <a:endParaRPr lang="en-US"/>
        </a:p>
      </dgm:t>
    </dgm:pt>
    <dgm:pt modelId="{A6D698E8-1562-4852-8126-8AD897B2C180}">
      <dgm:prSet/>
      <dgm:spPr/>
      <dgm:t>
        <a:bodyPr/>
        <a:lstStyle/>
        <a:p>
          <a:r>
            <a:rPr lang="en-US"/>
            <a:t>Grade</a:t>
          </a:r>
        </a:p>
      </dgm:t>
    </dgm:pt>
    <dgm:pt modelId="{1F9E9935-A73A-47C3-96EF-ABD5C6C11526}" type="parTrans" cxnId="{2FEA6180-884F-4BCD-9B3F-B3DF41F37692}">
      <dgm:prSet/>
      <dgm:spPr/>
      <dgm:t>
        <a:bodyPr/>
        <a:lstStyle/>
        <a:p>
          <a:endParaRPr lang="en-US"/>
        </a:p>
      </dgm:t>
    </dgm:pt>
    <dgm:pt modelId="{48102E5F-B1B7-4E31-BA7F-3603D4D99341}" type="sibTrans" cxnId="{2FEA6180-884F-4BCD-9B3F-B3DF41F37692}">
      <dgm:prSet/>
      <dgm:spPr/>
      <dgm:t>
        <a:bodyPr/>
        <a:lstStyle/>
        <a:p>
          <a:endParaRPr lang="en-US"/>
        </a:p>
      </dgm:t>
    </dgm:pt>
    <dgm:pt modelId="{554C58C0-B050-4ED2-AE6E-ACEBF0B9E2B0}">
      <dgm:prSet/>
      <dgm:spPr/>
      <dgm:t>
        <a:bodyPr/>
        <a:lstStyle/>
        <a:p>
          <a:r>
            <a:rPr lang="en-US"/>
            <a:t>Purpose</a:t>
          </a:r>
        </a:p>
      </dgm:t>
    </dgm:pt>
    <dgm:pt modelId="{A2CF5C68-1AF0-486C-AA84-56500BA7492E}" type="parTrans" cxnId="{7C2BB990-E375-405A-B656-D36B673BAFC5}">
      <dgm:prSet/>
      <dgm:spPr/>
      <dgm:t>
        <a:bodyPr/>
        <a:lstStyle/>
        <a:p>
          <a:endParaRPr lang="en-US"/>
        </a:p>
      </dgm:t>
    </dgm:pt>
    <dgm:pt modelId="{95EC385A-7DB8-4ED3-BF73-85F5F22CEE39}" type="sibTrans" cxnId="{7C2BB990-E375-405A-B656-D36B673BAFC5}">
      <dgm:prSet/>
      <dgm:spPr/>
      <dgm:t>
        <a:bodyPr/>
        <a:lstStyle/>
        <a:p>
          <a:endParaRPr lang="en-US"/>
        </a:p>
      </dgm:t>
    </dgm:pt>
    <dgm:pt modelId="{04E0C38C-2A84-4AEA-8C77-DD56C84F27B0}">
      <dgm:prSet/>
      <dgm:spPr/>
      <dgm:t>
        <a:bodyPr/>
        <a:lstStyle/>
        <a:p>
          <a:r>
            <a:rPr lang="en-US" dirty="0"/>
            <a:t>DTI</a:t>
          </a:r>
        </a:p>
      </dgm:t>
    </dgm:pt>
    <dgm:pt modelId="{1005FAB3-74CA-4E22-8042-EE75F95C3E88}" type="parTrans" cxnId="{F92108F8-01DE-4DA4-B184-6B786802EEB8}">
      <dgm:prSet/>
      <dgm:spPr/>
      <dgm:t>
        <a:bodyPr/>
        <a:lstStyle/>
        <a:p>
          <a:endParaRPr lang="en-US"/>
        </a:p>
      </dgm:t>
    </dgm:pt>
    <dgm:pt modelId="{F04AF7ED-6C5A-40B6-85BF-42CEB606067D}" type="sibTrans" cxnId="{F92108F8-01DE-4DA4-B184-6B786802EEB8}">
      <dgm:prSet/>
      <dgm:spPr/>
      <dgm:t>
        <a:bodyPr/>
        <a:lstStyle/>
        <a:p>
          <a:endParaRPr lang="en-US"/>
        </a:p>
      </dgm:t>
    </dgm:pt>
    <dgm:pt modelId="{91A871F7-970A-4FDA-9193-03C0E851CA2A}" type="pres">
      <dgm:prSet presAssocID="{164C5FDF-C940-4F20-A8B5-18849844F400}" presName="linear" presStyleCnt="0">
        <dgm:presLayoutVars>
          <dgm:animLvl val="lvl"/>
          <dgm:resizeHandles val="exact"/>
        </dgm:presLayoutVars>
      </dgm:prSet>
      <dgm:spPr/>
    </dgm:pt>
    <dgm:pt modelId="{52C47FD2-5B57-4D9A-9B83-3FB593560BE9}" type="pres">
      <dgm:prSet presAssocID="{2DEFA80E-7EA6-42E1-8D6D-0741644277C6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11D28559-D28D-4DFE-BCAD-9168386C17C1}" type="pres">
      <dgm:prSet presAssocID="{D9B5E7E6-7857-4A86-AEE6-C5C7AB971B11}" presName="spacer" presStyleCnt="0"/>
      <dgm:spPr/>
    </dgm:pt>
    <dgm:pt modelId="{2434F69D-8D90-4B8C-97AF-10825E4C7D27}" type="pres">
      <dgm:prSet presAssocID="{490DD72F-38BF-4C4B-9C8A-098112DAEE55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CC925F19-81EF-464E-8121-14788B5F3E52}" type="pres">
      <dgm:prSet presAssocID="{FD857550-D890-4962-BEA9-B91F623EC4EC}" presName="spacer" presStyleCnt="0"/>
      <dgm:spPr/>
    </dgm:pt>
    <dgm:pt modelId="{82FA61F9-0A2A-4AD7-9EA5-E9AE802C1475}" type="pres">
      <dgm:prSet presAssocID="{D646AFDB-A13D-4833-A3F3-25D67A1CF21A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F875287D-22CF-4436-A9DB-DB7DD317BEC4}" type="pres">
      <dgm:prSet presAssocID="{C6356EA6-DD44-4B06-B60F-8AF775FD66B5}" presName="spacer" presStyleCnt="0"/>
      <dgm:spPr/>
    </dgm:pt>
    <dgm:pt modelId="{47C1A6A4-E67D-416A-9AEC-2178634E2673}" type="pres">
      <dgm:prSet presAssocID="{A3703AD8-0F01-4E29-BCFB-8B299D44E1F7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D1A7D92E-DC01-4891-A662-85A43564A4B8}" type="pres">
      <dgm:prSet presAssocID="{6EB8752E-C798-469F-985F-F106E984D9EA}" presName="spacer" presStyleCnt="0"/>
      <dgm:spPr/>
    </dgm:pt>
    <dgm:pt modelId="{CFC18123-F8DA-4BED-8762-5DC08BA89F3A}" type="pres">
      <dgm:prSet presAssocID="{A6D698E8-1562-4852-8126-8AD897B2C180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88843FDC-6A44-448D-AC6A-49B45AD5D766}" type="pres">
      <dgm:prSet presAssocID="{48102E5F-B1B7-4E31-BA7F-3603D4D99341}" presName="spacer" presStyleCnt="0"/>
      <dgm:spPr/>
    </dgm:pt>
    <dgm:pt modelId="{4AF1ED8A-4102-4804-A020-15D8F63645F3}" type="pres">
      <dgm:prSet presAssocID="{554C58C0-B050-4ED2-AE6E-ACEBF0B9E2B0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C7850467-ED8F-411B-BFA6-F250D6E09B9B}" type="pres">
      <dgm:prSet presAssocID="{95EC385A-7DB8-4ED3-BF73-85F5F22CEE39}" presName="spacer" presStyleCnt="0"/>
      <dgm:spPr/>
    </dgm:pt>
    <dgm:pt modelId="{FA9259E5-6E69-448D-AA15-8F2C03666894}" type="pres">
      <dgm:prSet presAssocID="{04E0C38C-2A84-4AEA-8C77-DD56C84F27B0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A0219B00-675D-4FFC-B07C-42175E5B8788}" srcId="{164C5FDF-C940-4F20-A8B5-18849844F400}" destId="{2DEFA80E-7EA6-42E1-8D6D-0741644277C6}" srcOrd="0" destOrd="0" parTransId="{3A82222E-9996-4128-9401-4987C91C08C7}" sibTransId="{D9B5E7E6-7857-4A86-AEE6-C5C7AB971B11}"/>
    <dgm:cxn modelId="{3BAADB0B-2D67-4A29-84D1-976153CBF074}" type="presOf" srcId="{2DEFA80E-7EA6-42E1-8D6D-0741644277C6}" destId="{52C47FD2-5B57-4D9A-9B83-3FB593560BE9}" srcOrd="0" destOrd="0" presId="urn:microsoft.com/office/officeart/2005/8/layout/vList2"/>
    <dgm:cxn modelId="{E0D7312F-2377-45DB-A4C3-5714FCE9337A}" srcId="{164C5FDF-C940-4F20-A8B5-18849844F400}" destId="{490DD72F-38BF-4C4B-9C8A-098112DAEE55}" srcOrd="1" destOrd="0" parTransId="{403224B0-2808-4C4A-B787-02DF3AD67C00}" sibTransId="{FD857550-D890-4962-BEA9-B91F623EC4EC}"/>
    <dgm:cxn modelId="{3615B169-83DD-4932-ACEB-10A85D831708}" type="presOf" srcId="{A3703AD8-0F01-4E29-BCFB-8B299D44E1F7}" destId="{47C1A6A4-E67D-416A-9AEC-2178634E2673}" srcOrd="0" destOrd="0" presId="urn:microsoft.com/office/officeart/2005/8/layout/vList2"/>
    <dgm:cxn modelId="{2FEA6180-884F-4BCD-9B3F-B3DF41F37692}" srcId="{164C5FDF-C940-4F20-A8B5-18849844F400}" destId="{A6D698E8-1562-4852-8126-8AD897B2C180}" srcOrd="4" destOrd="0" parTransId="{1F9E9935-A73A-47C3-96EF-ABD5C6C11526}" sibTransId="{48102E5F-B1B7-4E31-BA7F-3603D4D99341}"/>
    <dgm:cxn modelId="{6246A684-70F6-4E92-8F49-86F337E03700}" srcId="{164C5FDF-C940-4F20-A8B5-18849844F400}" destId="{A3703AD8-0F01-4E29-BCFB-8B299D44E1F7}" srcOrd="3" destOrd="0" parTransId="{90826BA3-90D5-4C08-B89F-6D46B8946C03}" sibTransId="{6EB8752E-C798-469F-985F-F106E984D9EA}"/>
    <dgm:cxn modelId="{F3A92E8C-71B5-4DC2-8D4F-B0F9D7A2F63F}" type="presOf" srcId="{490DD72F-38BF-4C4B-9C8A-098112DAEE55}" destId="{2434F69D-8D90-4B8C-97AF-10825E4C7D27}" srcOrd="0" destOrd="0" presId="urn:microsoft.com/office/officeart/2005/8/layout/vList2"/>
    <dgm:cxn modelId="{7C2BB990-E375-405A-B656-D36B673BAFC5}" srcId="{164C5FDF-C940-4F20-A8B5-18849844F400}" destId="{554C58C0-B050-4ED2-AE6E-ACEBF0B9E2B0}" srcOrd="5" destOrd="0" parTransId="{A2CF5C68-1AF0-486C-AA84-56500BA7492E}" sibTransId="{95EC385A-7DB8-4ED3-BF73-85F5F22CEE39}"/>
    <dgm:cxn modelId="{97729A97-10A7-4369-898B-EDA86500B92B}" type="presOf" srcId="{164C5FDF-C940-4F20-A8B5-18849844F400}" destId="{91A871F7-970A-4FDA-9193-03C0E851CA2A}" srcOrd="0" destOrd="0" presId="urn:microsoft.com/office/officeart/2005/8/layout/vList2"/>
    <dgm:cxn modelId="{7F686CB0-FAC8-40DE-8304-E8177C75126C}" type="presOf" srcId="{A6D698E8-1562-4852-8126-8AD897B2C180}" destId="{CFC18123-F8DA-4BED-8762-5DC08BA89F3A}" srcOrd="0" destOrd="0" presId="urn:microsoft.com/office/officeart/2005/8/layout/vList2"/>
    <dgm:cxn modelId="{D5DDE5B4-60AD-43C5-9AC3-2866F04663F9}" type="presOf" srcId="{554C58C0-B050-4ED2-AE6E-ACEBF0B9E2B0}" destId="{4AF1ED8A-4102-4804-A020-15D8F63645F3}" srcOrd="0" destOrd="0" presId="urn:microsoft.com/office/officeart/2005/8/layout/vList2"/>
    <dgm:cxn modelId="{B05AA1E4-960F-40E5-8EB6-60559DF0CA85}" srcId="{164C5FDF-C940-4F20-A8B5-18849844F400}" destId="{D646AFDB-A13D-4833-A3F3-25D67A1CF21A}" srcOrd="2" destOrd="0" parTransId="{4A5F087B-05DF-42BD-9CB0-19808D9CB2D6}" sibTransId="{C6356EA6-DD44-4B06-B60F-8AF775FD66B5}"/>
    <dgm:cxn modelId="{891B67EF-39F6-418B-A19E-74AF619CD0F7}" type="presOf" srcId="{D646AFDB-A13D-4833-A3F3-25D67A1CF21A}" destId="{82FA61F9-0A2A-4AD7-9EA5-E9AE802C1475}" srcOrd="0" destOrd="0" presId="urn:microsoft.com/office/officeart/2005/8/layout/vList2"/>
    <dgm:cxn modelId="{F92108F8-01DE-4DA4-B184-6B786802EEB8}" srcId="{164C5FDF-C940-4F20-A8B5-18849844F400}" destId="{04E0C38C-2A84-4AEA-8C77-DD56C84F27B0}" srcOrd="6" destOrd="0" parTransId="{1005FAB3-74CA-4E22-8042-EE75F95C3E88}" sibTransId="{F04AF7ED-6C5A-40B6-85BF-42CEB606067D}"/>
    <dgm:cxn modelId="{E95BF2FC-7010-47BC-8AF0-F480EDB5CBE9}" type="presOf" srcId="{04E0C38C-2A84-4AEA-8C77-DD56C84F27B0}" destId="{FA9259E5-6E69-448D-AA15-8F2C03666894}" srcOrd="0" destOrd="0" presId="urn:microsoft.com/office/officeart/2005/8/layout/vList2"/>
    <dgm:cxn modelId="{60D6AE46-BF05-4757-A585-7E44823E08EF}" type="presParOf" srcId="{91A871F7-970A-4FDA-9193-03C0E851CA2A}" destId="{52C47FD2-5B57-4D9A-9B83-3FB593560BE9}" srcOrd="0" destOrd="0" presId="urn:microsoft.com/office/officeart/2005/8/layout/vList2"/>
    <dgm:cxn modelId="{B7321695-9E62-4ADA-8FD0-2B644E8F6858}" type="presParOf" srcId="{91A871F7-970A-4FDA-9193-03C0E851CA2A}" destId="{11D28559-D28D-4DFE-BCAD-9168386C17C1}" srcOrd="1" destOrd="0" presId="urn:microsoft.com/office/officeart/2005/8/layout/vList2"/>
    <dgm:cxn modelId="{DEF94D02-A147-4B29-BC06-E8B0C496A673}" type="presParOf" srcId="{91A871F7-970A-4FDA-9193-03C0E851CA2A}" destId="{2434F69D-8D90-4B8C-97AF-10825E4C7D27}" srcOrd="2" destOrd="0" presId="urn:microsoft.com/office/officeart/2005/8/layout/vList2"/>
    <dgm:cxn modelId="{B69ADFA1-0B15-464E-A1E1-201CBC79DABE}" type="presParOf" srcId="{91A871F7-970A-4FDA-9193-03C0E851CA2A}" destId="{CC925F19-81EF-464E-8121-14788B5F3E52}" srcOrd="3" destOrd="0" presId="urn:microsoft.com/office/officeart/2005/8/layout/vList2"/>
    <dgm:cxn modelId="{F185DFB4-5F1B-4C37-957E-37820C151776}" type="presParOf" srcId="{91A871F7-970A-4FDA-9193-03C0E851CA2A}" destId="{82FA61F9-0A2A-4AD7-9EA5-E9AE802C1475}" srcOrd="4" destOrd="0" presId="urn:microsoft.com/office/officeart/2005/8/layout/vList2"/>
    <dgm:cxn modelId="{C357C7AD-BFFE-469C-90F8-1A452947BD9D}" type="presParOf" srcId="{91A871F7-970A-4FDA-9193-03C0E851CA2A}" destId="{F875287D-22CF-4436-A9DB-DB7DD317BEC4}" srcOrd="5" destOrd="0" presId="urn:microsoft.com/office/officeart/2005/8/layout/vList2"/>
    <dgm:cxn modelId="{A7AFECB6-833B-4022-B653-5C0EC5A0659C}" type="presParOf" srcId="{91A871F7-970A-4FDA-9193-03C0E851CA2A}" destId="{47C1A6A4-E67D-416A-9AEC-2178634E2673}" srcOrd="6" destOrd="0" presId="urn:microsoft.com/office/officeart/2005/8/layout/vList2"/>
    <dgm:cxn modelId="{9A19FC9F-7E63-4811-92E2-46999679B8D4}" type="presParOf" srcId="{91A871F7-970A-4FDA-9193-03C0E851CA2A}" destId="{D1A7D92E-DC01-4891-A662-85A43564A4B8}" srcOrd="7" destOrd="0" presId="urn:microsoft.com/office/officeart/2005/8/layout/vList2"/>
    <dgm:cxn modelId="{B03603D4-D0B8-4127-8B26-830114697C22}" type="presParOf" srcId="{91A871F7-970A-4FDA-9193-03C0E851CA2A}" destId="{CFC18123-F8DA-4BED-8762-5DC08BA89F3A}" srcOrd="8" destOrd="0" presId="urn:microsoft.com/office/officeart/2005/8/layout/vList2"/>
    <dgm:cxn modelId="{E03BC6F5-92E1-4EF7-8461-7E666CCCFB6F}" type="presParOf" srcId="{91A871F7-970A-4FDA-9193-03C0E851CA2A}" destId="{88843FDC-6A44-448D-AC6A-49B45AD5D766}" srcOrd="9" destOrd="0" presId="urn:microsoft.com/office/officeart/2005/8/layout/vList2"/>
    <dgm:cxn modelId="{1F91E1FC-83A6-47BB-AAF6-F3F89E660A6A}" type="presParOf" srcId="{91A871F7-970A-4FDA-9193-03C0E851CA2A}" destId="{4AF1ED8A-4102-4804-A020-15D8F63645F3}" srcOrd="10" destOrd="0" presId="urn:microsoft.com/office/officeart/2005/8/layout/vList2"/>
    <dgm:cxn modelId="{A9EF8F2E-9043-422A-A05D-2F81ECC4C0FE}" type="presParOf" srcId="{91A871F7-970A-4FDA-9193-03C0E851CA2A}" destId="{C7850467-ED8F-411B-BFA6-F250D6E09B9B}" srcOrd="11" destOrd="0" presId="urn:microsoft.com/office/officeart/2005/8/layout/vList2"/>
    <dgm:cxn modelId="{B7557957-0FBF-49B4-AEAB-563AEAB60ADD}" type="presParOf" srcId="{91A871F7-970A-4FDA-9193-03C0E851CA2A}" destId="{FA9259E5-6E69-448D-AA15-8F2C03666894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0CF0D9F-6C4D-463B-BF44-70725A6FD0C5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F97E391-5E08-44AD-A707-D18CC4159C7D}">
      <dgm:prSet/>
      <dgm:spPr/>
      <dgm:t>
        <a:bodyPr/>
        <a:lstStyle/>
        <a:p>
          <a:r>
            <a:rPr lang="en-US" dirty="0"/>
            <a:t>14% of the data is defaulted loans</a:t>
          </a:r>
        </a:p>
      </dgm:t>
    </dgm:pt>
    <dgm:pt modelId="{2FA9E6F9-6E6F-4FE4-B4BB-04D871795774}" type="parTrans" cxnId="{981D5D50-7D8B-4B8F-9172-556B77147168}">
      <dgm:prSet/>
      <dgm:spPr/>
      <dgm:t>
        <a:bodyPr/>
        <a:lstStyle/>
        <a:p>
          <a:endParaRPr lang="en-US"/>
        </a:p>
      </dgm:t>
    </dgm:pt>
    <dgm:pt modelId="{8940A013-DAFA-487B-8501-75DD523DA0F2}" type="sibTrans" cxnId="{981D5D50-7D8B-4B8F-9172-556B77147168}">
      <dgm:prSet/>
      <dgm:spPr/>
      <dgm:t>
        <a:bodyPr/>
        <a:lstStyle/>
        <a:p>
          <a:endParaRPr lang="en-US"/>
        </a:p>
      </dgm:t>
    </dgm:pt>
    <dgm:pt modelId="{62A0F947-A37B-4366-86E5-70297FC77136}">
      <dgm:prSet/>
      <dgm:spPr/>
      <dgm:t>
        <a:bodyPr/>
        <a:lstStyle/>
        <a:p>
          <a:r>
            <a:rPr lang="en-US" dirty="0"/>
            <a:t>Loans issued with greater than 25% interest rate shows high risk on business and has high percentage of loan default. (Interest Rate)</a:t>
          </a:r>
        </a:p>
      </dgm:t>
    </dgm:pt>
    <dgm:pt modelId="{13F31C90-36A8-430C-97C1-C644E1682A38}" type="parTrans" cxnId="{FF3F8691-94AB-4B4E-934F-2BF54BB332A0}">
      <dgm:prSet/>
      <dgm:spPr/>
      <dgm:t>
        <a:bodyPr/>
        <a:lstStyle/>
        <a:p>
          <a:endParaRPr lang="en-US"/>
        </a:p>
      </dgm:t>
    </dgm:pt>
    <dgm:pt modelId="{F8C446F2-7CF4-40CB-9FC0-03AA629DF5D6}" type="sibTrans" cxnId="{FF3F8691-94AB-4B4E-934F-2BF54BB332A0}">
      <dgm:prSet/>
      <dgm:spPr/>
      <dgm:t>
        <a:bodyPr/>
        <a:lstStyle/>
        <a:p>
          <a:endParaRPr lang="en-US"/>
        </a:p>
      </dgm:t>
    </dgm:pt>
    <dgm:pt modelId="{336CFA77-5FF7-4552-812F-BA763C0D17B5}">
      <dgm:prSet/>
      <dgm:spPr/>
      <dgm:t>
        <a:bodyPr/>
        <a:lstStyle/>
        <a:p>
          <a:r>
            <a:rPr lang="en-US" dirty="0"/>
            <a:t>Most of the loans issued are 36-month period, long term loans (6o months) has higher % of loan defaults.</a:t>
          </a:r>
        </a:p>
      </dgm:t>
    </dgm:pt>
    <dgm:pt modelId="{0E63C696-2AEB-487E-B8AD-48B242F234FF}" type="parTrans" cxnId="{0DAB6F56-AC8F-45F1-A3CC-6013DFEFDF83}">
      <dgm:prSet/>
      <dgm:spPr/>
      <dgm:t>
        <a:bodyPr/>
        <a:lstStyle/>
        <a:p>
          <a:endParaRPr lang="en-US"/>
        </a:p>
      </dgm:t>
    </dgm:pt>
    <dgm:pt modelId="{165069DE-EFDD-4C36-90AA-66AADCD1683A}" type="sibTrans" cxnId="{0DAB6F56-AC8F-45F1-A3CC-6013DFEFDF83}">
      <dgm:prSet/>
      <dgm:spPr/>
      <dgm:t>
        <a:bodyPr/>
        <a:lstStyle/>
        <a:p>
          <a:endParaRPr lang="en-US"/>
        </a:p>
      </dgm:t>
    </dgm:pt>
    <dgm:pt modelId="{BE9A0032-BDF9-4211-993E-72703B2D76B2}">
      <dgm:prSet/>
      <dgm:spPr/>
      <dgm:t>
        <a:bodyPr/>
        <a:lstStyle/>
        <a:p>
          <a:r>
            <a:rPr lang="en-US" dirty="0"/>
            <a:t>Loan grades A to C are the most common loans issued and can be considered safe to invest. Loan grades D to G is more likelihood to default. (Grade)</a:t>
          </a:r>
        </a:p>
      </dgm:t>
    </dgm:pt>
    <dgm:pt modelId="{5CDB4CAD-953D-42C0-BEA7-D6573E5D47F4}" type="parTrans" cxnId="{35F7C151-91A6-465A-A3C9-6F1E8AD24BDF}">
      <dgm:prSet/>
      <dgm:spPr/>
      <dgm:t>
        <a:bodyPr/>
        <a:lstStyle/>
        <a:p>
          <a:endParaRPr lang="en-US"/>
        </a:p>
      </dgm:t>
    </dgm:pt>
    <dgm:pt modelId="{B13D9C66-1DA4-4C9A-B6B0-8BBA61992B8B}" type="sibTrans" cxnId="{35F7C151-91A6-465A-A3C9-6F1E8AD24BDF}">
      <dgm:prSet/>
      <dgm:spPr/>
      <dgm:t>
        <a:bodyPr/>
        <a:lstStyle/>
        <a:p>
          <a:endParaRPr lang="en-US"/>
        </a:p>
      </dgm:t>
    </dgm:pt>
    <dgm:pt modelId="{F5FC219A-5AE5-4068-832B-49F87A446A0D}">
      <dgm:prSet/>
      <dgm:spPr/>
      <dgm:t>
        <a:bodyPr/>
        <a:lstStyle/>
        <a:p>
          <a:r>
            <a:rPr lang="en-US" dirty="0"/>
            <a:t>Issuing loans for  the purpose of small business and Debit consolidation has higher chances of default. ( Purpose)</a:t>
          </a:r>
        </a:p>
      </dgm:t>
    </dgm:pt>
    <dgm:pt modelId="{38945C8E-DF88-49D6-809C-DA301DB30A3E}" type="parTrans" cxnId="{9888A5D6-CFA2-4E8A-83DD-3F4499893762}">
      <dgm:prSet/>
      <dgm:spPr/>
      <dgm:t>
        <a:bodyPr/>
        <a:lstStyle/>
        <a:p>
          <a:endParaRPr lang="en-US"/>
        </a:p>
      </dgm:t>
    </dgm:pt>
    <dgm:pt modelId="{70E6DC89-0AE0-4D41-BC04-A5CB590256C4}" type="sibTrans" cxnId="{9888A5D6-CFA2-4E8A-83DD-3F4499893762}">
      <dgm:prSet/>
      <dgm:spPr/>
      <dgm:t>
        <a:bodyPr/>
        <a:lstStyle/>
        <a:p>
          <a:endParaRPr lang="en-US"/>
        </a:p>
      </dgm:t>
    </dgm:pt>
    <dgm:pt modelId="{6EECF8F0-FAD9-4A49-BADF-8C30BBFB5FF9}">
      <dgm:prSet/>
      <dgm:spPr/>
      <dgm:t>
        <a:bodyPr/>
        <a:lstStyle/>
        <a:p>
          <a:r>
            <a:rPr lang="en-US" dirty="0"/>
            <a:t>Issuing loans to people with annual income less than 50 K has a  higher risk on business, the higher the  annual income of a client the lower the chance of a loan to default. (Annual Income)</a:t>
          </a:r>
        </a:p>
      </dgm:t>
    </dgm:pt>
    <dgm:pt modelId="{ED962429-88A1-4C47-8AE0-5C4AC2E907AB}" type="parTrans" cxnId="{D5B9FE99-F7D6-4726-A2B2-4876325C2B54}">
      <dgm:prSet/>
      <dgm:spPr/>
      <dgm:t>
        <a:bodyPr/>
        <a:lstStyle/>
        <a:p>
          <a:endParaRPr lang="en-US"/>
        </a:p>
      </dgm:t>
    </dgm:pt>
    <dgm:pt modelId="{CDA23F67-903C-481C-83D5-954C45D9406F}" type="sibTrans" cxnId="{D5B9FE99-F7D6-4726-A2B2-4876325C2B54}">
      <dgm:prSet/>
      <dgm:spPr/>
      <dgm:t>
        <a:bodyPr/>
        <a:lstStyle/>
        <a:p>
          <a:endParaRPr lang="en-US"/>
        </a:p>
      </dgm:t>
    </dgm:pt>
    <dgm:pt modelId="{0437373D-C294-704E-B790-00AE881CB2DD}" type="pres">
      <dgm:prSet presAssocID="{F0CF0D9F-6C4D-463B-BF44-70725A6FD0C5}" presName="vert0" presStyleCnt="0">
        <dgm:presLayoutVars>
          <dgm:dir/>
          <dgm:animOne val="branch"/>
          <dgm:animLvl val="lvl"/>
        </dgm:presLayoutVars>
      </dgm:prSet>
      <dgm:spPr/>
    </dgm:pt>
    <dgm:pt modelId="{6973AF3C-67CB-B04B-82C3-EDFAFC0A590D}" type="pres">
      <dgm:prSet presAssocID="{5F97E391-5E08-44AD-A707-D18CC4159C7D}" presName="thickLine" presStyleLbl="alignNode1" presStyleIdx="0" presStyleCnt="6"/>
      <dgm:spPr/>
    </dgm:pt>
    <dgm:pt modelId="{A0A29188-707E-4141-BE4F-95E56B3EDA92}" type="pres">
      <dgm:prSet presAssocID="{5F97E391-5E08-44AD-A707-D18CC4159C7D}" presName="horz1" presStyleCnt="0"/>
      <dgm:spPr/>
    </dgm:pt>
    <dgm:pt modelId="{78E3B16E-8758-2B43-BFC2-683A784AF438}" type="pres">
      <dgm:prSet presAssocID="{5F97E391-5E08-44AD-A707-D18CC4159C7D}" presName="tx1" presStyleLbl="revTx" presStyleIdx="0" presStyleCnt="6"/>
      <dgm:spPr/>
    </dgm:pt>
    <dgm:pt modelId="{D619988D-264B-024B-9802-D9A4178A7E34}" type="pres">
      <dgm:prSet presAssocID="{5F97E391-5E08-44AD-A707-D18CC4159C7D}" presName="vert1" presStyleCnt="0"/>
      <dgm:spPr/>
    </dgm:pt>
    <dgm:pt modelId="{C6C7A75F-48F5-BB45-802E-2C5A8B505DAC}" type="pres">
      <dgm:prSet presAssocID="{62A0F947-A37B-4366-86E5-70297FC77136}" presName="thickLine" presStyleLbl="alignNode1" presStyleIdx="1" presStyleCnt="6"/>
      <dgm:spPr/>
    </dgm:pt>
    <dgm:pt modelId="{B619CE1A-0726-FA4D-8A2A-248C59EAFEA7}" type="pres">
      <dgm:prSet presAssocID="{62A0F947-A37B-4366-86E5-70297FC77136}" presName="horz1" presStyleCnt="0"/>
      <dgm:spPr/>
    </dgm:pt>
    <dgm:pt modelId="{09329880-A85E-AC42-BBEE-7F83F6A59251}" type="pres">
      <dgm:prSet presAssocID="{62A0F947-A37B-4366-86E5-70297FC77136}" presName="tx1" presStyleLbl="revTx" presStyleIdx="1" presStyleCnt="6"/>
      <dgm:spPr/>
    </dgm:pt>
    <dgm:pt modelId="{288DB813-86C4-C94B-9E91-F03BE3A3CDE5}" type="pres">
      <dgm:prSet presAssocID="{62A0F947-A37B-4366-86E5-70297FC77136}" presName="vert1" presStyleCnt="0"/>
      <dgm:spPr/>
    </dgm:pt>
    <dgm:pt modelId="{624E767D-7475-8B43-A1C9-2426C4AC6FD7}" type="pres">
      <dgm:prSet presAssocID="{336CFA77-5FF7-4552-812F-BA763C0D17B5}" presName="thickLine" presStyleLbl="alignNode1" presStyleIdx="2" presStyleCnt="6"/>
      <dgm:spPr/>
    </dgm:pt>
    <dgm:pt modelId="{A9F5E41B-322A-4644-9AEA-C38E24780500}" type="pres">
      <dgm:prSet presAssocID="{336CFA77-5FF7-4552-812F-BA763C0D17B5}" presName="horz1" presStyleCnt="0"/>
      <dgm:spPr/>
    </dgm:pt>
    <dgm:pt modelId="{70F7CF19-3A31-AF4F-AB0C-AFAE944F6147}" type="pres">
      <dgm:prSet presAssocID="{336CFA77-5FF7-4552-812F-BA763C0D17B5}" presName="tx1" presStyleLbl="revTx" presStyleIdx="2" presStyleCnt="6"/>
      <dgm:spPr/>
    </dgm:pt>
    <dgm:pt modelId="{A02B5BD3-54D9-3D4A-B63E-55690095B794}" type="pres">
      <dgm:prSet presAssocID="{336CFA77-5FF7-4552-812F-BA763C0D17B5}" presName="vert1" presStyleCnt="0"/>
      <dgm:spPr/>
    </dgm:pt>
    <dgm:pt modelId="{DA858370-04D9-C94C-9A9D-CD212FF24C94}" type="pres">
      <dgm:prSet presAssocID="{BE9A0032-BDF9-4211-993E-72703B2D76B2}" presName="thickLine" presStyleLbl="alignNode1" presStyleIdx="3" presStyleCnt="6"/>
      <dgm:spPr/>
    </dgm:pt>
    <dgm:pt modelId="{B8B956CE-A005-9A4F-ADE9-2A396BFBBDC0}" type="pres">
      <dgm:prSet presAssocID="{BE9A0032-BDF9-4211-993E-72703B2D76B2}" presName="horz1" presStyleCnt="0"/>
      <dgm:spPr/>
    </dgm:pt>
    <dgm:pt modelId="{C6F00545-6A5D-5B4A-8795-F555697ED03E}" type="pres">
      <dgm:prSet presAssocID="{BE9A0032-BDF9-4211-993E-72703B2D76B2}" presName="tx1" presStyleLbl="revTx" presStyleIdx="3" presStyleCnt="6"/>
      <dgm:spPr/>
    </dgm:pt>
    <dgm:pt modelId="{D8B2309D-DA3A-F04A-A395-66D6785D5807}" type="pres">
      <dgm:prSet presAssocID="{BE9A0032-BDF9-4211-993E-72703B2D76B2}" presName="vert1" presStyleCnt="0"/>
      <dgm:spPr/>
    </dgm:pt>
    <dgm:pt modelId="{F8B952F1-B170-CD49-B4DE-60EE33ADAFEA}" type="pres">
      <dgm:prSet presAssocID="{F5FC219A-5AE5-4068-832B-49F87A446A0D}" presName="thickLine" presStyleLbl="alignNode1" presStyleIdx="4" presStyleCnt="6"/>
      <dgm:spPr/>
    </dgm:pt>
    <dgm:pt modelId="{78C67234-59F6-D545-8897-F4F74DDFE3F6}" type="pres">
      <dgm:prSet presAssocID="{F5FC219A-5AE5-4068-832B-49F87A446A0D}" presName="horz1" presStyleCnt="0"/>
      <dgm:spPr/>
    </dgm:pt>
    <dgm:pt modelId="{084A51FF-825A-4F4D-BD88-C8B628DD74A0}" type="pres">
      <dgm:prSet presAssocID="{F5FC219A-5AE5-4068-832B-49F87A446A0D}" presName="tx1" presStyleLbl="revTx" presStyleIdx="4" presStyleCnt="6"/>
      <dgm:spPr/>
    </dgm:pt>
    <dgm:pt modelId="{5CAB06B3-572D-0F4E-A1A9-BDCEF5A92E84}" type="pres">
      <dgm:prSet presAssocID="{F5FC219A-5AE5-4068-832B-49F87A446A0D}" presName="vert1" presStyleCnt="0"/>
      <dgm:spPr/>
    </dgm:pt>
    <dgm:pt modelId="{ED290553-F91B-496A-9B1B-6FAFCD4E08D4}" type="pres">
      <dgm:prSet presAssocID="{6EECF8F0-FAD9-4A49-BADF-8C30BBFB5FF9}" presName="thickLine" presStyleLbl="alignNode1" presStyleIdx="5" presStyleCnt="6"/>
      <dgm:spPr/>
    </dgm:pt>
    <dgm:pt modelId="{A9218CC8-A482-456F-B8F0-B804506D5D89}" type="pres">
      <dgm:prSet presAssocID="{6EECF8F0-FAD9-4A49-BADF-8C30BBFB5FF9}" presName="horz1" presStyleCnt="0"/>
      <dgm:spPr/>
    </dgm:pt>
    <dgm:pt modelId="{A7250F55-4EC1-4ED4-84CA-2BCA69D9F66C}" type="pres">
      <dgm:prSet presAssocID="{6EECF8F0-FAD9-4A49-BADF-8C30BBFB5FF9}" presName="tx1" presStyleLbl="revTx" presStyleIdx="5" presStyleCnt="6"/>
      <dgm:spPr/>
    </dgm:pt>
    <dgm:pt modelId="{76D424FC-66CA-42C5-9B48-093E21E083C8}" type="pres">
      <dgm:prSet presAssocID="{6EECF8F0-FAD9-4A49-BADF-8C30BBFB5FF9}" presName="vert1" presStyleCnt="0"/>
      <dgm:spPr/>
    </dgm:pt>
  </dgm:ptLst>
  <dgm:cxnLst>
    <dgm:cxn modelId="{7AFE2044-2453-4786-A8E8-87CC9FE03060}" type="presOf" srcId="{6EECF8F0-FAD9-4A49-BADF-8C30BBFB5FF9}" destId="{A7250F55-4EC1-4ED4-84CA-2BCA69D9F66C}" srcOrd="0" destOrd="0" presId="urn:microsoft.com/office/officeart/2008/layout/LinedList"/>
    <dgm:cxn modelId="{981D5D50-7D8B-4B8F-9172-556B77147168}" srcId="{F0CF0D9F-6C4D-463B-BF44-70725A6FD0C5}" destId="{5F97E391-5E08-44AD-A707-D18CC4159C7D}" srcOrd="0" destOrd="0" parTransId="{2FA9E6F9-6E6F-4FE4-B4BB-04D871795774}" sibTransId="{8940A013-DAFA-487B-8501-75DD523DA0F2}"/>
    <dgm:cxn modelId="{35F7C151-91A6-465A-A3C9-6F1E8AD24BDF}" srcId="{F0CF0D9F-6C4D-463B-BF44-70725A6FD0C5}" destId="{BE9A0032-BDF9-4211-993E-72703B2D76B2}" srcOrd="3" destOrd="0" parTransId="{5CDB4CAD-953D-42C0-BEA7-D6573E5D47F4}" sibTransId="{B13D9C66-1DA4-4C9A-B6B0-8BBA61992B8B}"/>
    <dgm:cxn modelId="{0DAB6F56-AC8F-45F1-A3CC-6013DFEFDF83}" srcId="{F0CF0D9F-6C4D-463B-BF44-70725A6FD0C5}" destId="{336CFA77-5FF7-4552-812F-BA763C0D17B5}" srcOrd="2" destOrd="0" parTransId="{0E63C696-2AEB-487E-B8AD-48B242F234FF}" sibTransId="{165069DE-EFDD-4C36-90AA-66AADCD1683A}"/>
    <dgm:cxn modelId="{FF3F8691-94AB-4B4E-934F-2BF54BB332A0}" srcId="{F0CF0D9F-6C4D-463B-BF44-70725A6FD0C5}" destId="{62A0F947-A37B-4366-86E5-70297FC77136}" srcOrd="1" destOrd="0" parTransId="{13F31C90-36A8-430C-97C1-C644E1682A38}" sibTransId="{F8C446F2-7CF4-40CB-9FC0-03AA629DF5D6}"/>
    <dgm:cxn modelId="{D5B9FE99-F7D6-4726-A2B2-4876325C2B54}" srcId="{F0CF0D9F-6C4D-463B-BF44-70725A6FD0C5}" destId="{6EECF8F0-FAD9-4A49-BADF-8C30BBFB5FF9}" srcOrd="5" destOrd="0" parTransId="{ED962429-88A1-4C47-8AE0-5C4AC2E907AB}" sibTransId="{CDA23F67-903C-481C-83D5-954C45D9406F}"/>
    <dgm:cxn modelId="{87EDE2CD-0ACD-E546-9692-D0CE4E2808CB}" type="presOf" srcId="{62A0F947-A37B-4366-86E5-70297FC77136}" destId="{09329880-A85E-AC42-BBEE-7F83F6A59251}" srcOrd="0" destOrd="0" presId="urn:microsoft.com/office/officeart/2008/layout/LinedList"/>
    <dgm:cxn modelId="{36D808CE-8144-8844-8EF9-59A7E3576FA6}" type="presOf" srcId="{F0CF0D9F-6C4D-463B-BF44-70725A6FD0C5}" destId="{0437373D-C294-704E-B790-00AE881CB2DD}" srcOrd="0" destOrd="0" presId="urn:microsoft.com/office/officeart/2008/layout/LinedList"/>
    <dgm:cxn modelId="{9888A5D6-CFA2-4E8A-83DD-3F4499893762}" srcId="{F0CF0D9F-6C4D-463B-BF44-70725A6FD0C5}" destId="{F5FC219A-5AE5-4068-832B-49F87A446A0D}" srcOrd="4" destOrd="0" parTransId="{38945C8E-DF88-49D6-809C-DA301DB30A3E}" sibTransId="{70E6DC89-0AE0-4D41-BC04-A5CB590256C4}"/>
    <dgm:cxn modelId="{34D5D7DA-6D12-2540-9A68-0655EDE5B61E}" type="presOf" srcId="{F5FC219A-5AE5-4068-832B-49F87A446A0D}" destId="{084A51FF-825A-4F4D-BD88-C8B628DD74A0}" srcOrd="0" destOrd="0" presId="urn:microsoft.com/office/officeart/2008/layout/LinedList"/>
    <dgm:cxn modelId="{6AD253E2-5493-0C42-86FB-9574B9F837E2}" type="presOf" srcId="{BE9A0032-BDF9-4211-993E-72703B2D76B2}" destId="{C6F00545-6A5D-5B4A-8795-F555697ED03E}" srcOrd="0" destOrd="0" presId="urn:microsoft.com/office/officeart/2008/layout/LinedList"/>
    <dgm:cxn modelId="{9128B6F9-945E-E744-B1BA-CD1FEFF4D083}" type="presOf" srcId="{5F97E391-5E08-44AD-A707-D18CC4159C7D}" destId="{78E3B16E-8758-2B43-BFC2-683A784AF438}" srcOrd="0" destOrd="0" presId="urn:microsoft.com/office/officeart/2008/layout/LinedList"/>
    <dgm:cxn modelId="{16C762FE-539D-FD48-94A9-24058F001ED5}" type="presOf" srcId="{336CFA77-5FF7-4552-812F-BA763C0D17B5}" destId="{70F7CF19-3A31-AF4F-AB0C-AFAE944F6147}" srcOrd="0" destOrd="0" presId="urn:microsoft.com/office/officeart/2008/layout/LinedList"/>
    <dgm:cxn modelId="{52D1A6B2-FD1C-8F42-BC64-A5DCEBE5CAEC}" type="presParOf" srcId="{0437373D-C294-704E-B790-00AE881CB2DD}" destId="{6973AF3C-67CB-B04B-82C3-EDFAFC0A590D}" srcOrd="0" destOrd="0" presId="urn:microsoft.com/office/officeart/2008/layout/LinedList"/>
    <dgm:cxn modelId="{54554EED-E25C-C241-ACC6-24A1FCF5E68E}" type="presParOf" srcId="{0437373D-C294-704E-B790-00AE881CB2DD}" destId="{A0A29188-707E-4141-BE4F-95E56B3EDA92}" srcOrd="1" destOrd="0" presId="urn:microsoft.com/office/officeart/2008/layout/LinedList"/>
    <dgm:cxn modelId="{F7F26CC4-F986-4446-A3A5-07C6BF641EFC}" type="presParOf" srcId="{A0A29188-707E-4141-BE4F-95E56B3EDA92}" destId="{78E3B16E-8758-2B43-BFC2-683A784AF438}" srcOrd="0" destOrd="0" presId="urn:microsoft.com/office/officeart/2008/layout/LinedList"/>
    <dgm:cxn modelId="{FF1EE97E-8575-6F42-A394-25308AD664BB}" type="presParOf" srcId="{A0A29188-707E-4141-BE4F-95E56B3EDA92}" destId="{D619988D-264B-024B-9802-D9A4178A7E34}" srcOrd="1" destOrd="0" presId="urn:microsoft.com/office/officeart/2008/layout/LinedList"/>
    <dgm:cxn modelId="{04D73438-7D55-7D4B-B1BF-29243DED330F}" type="presParOf" srcId="{0437373D-C294-704E-B790-00AE881CB2DD}" destId="{C6C7A75F-48F5-BB45-802E-2C5A8B505DAC}" srcOrd="2" destOrd="0" presId="urn:microsoft.com/office/officeart/2008/layout/LinedList"/>
    <dgm:cxn modelId="{A3796FAF-8CC6-CD46-B485-E8EC0208F6EE}" type="presParOf" srcId="{0437373D-C294-704E-B790-00AE881CB2DD}" destId="{B619CE1A-0726-FA4D-8A2A-248C59EAFEA7}" srcOrd="3" destOrd="0" presId="urn:microsoft.com/office/officeart/2008/layout/LinedList"/>
    <dgm:cxn modelId="{59684565-3A91-F342-B8BB-7B0B5CD04E1B}" type="presParOf" srcId="{B619CE1A-0726-FA4D-8A2A-248C59EAFEA7}" destId="{09329880-A85E-AC42-BBEE-7F83F6A59251}" srcOrd="0" destOrd="0" presId="urn:microsoft.com/office/officeart/2008/layout/LinedList"/>
    <dgm:cxn modelId="{C6ABFED9-1D46-464A-8F85-FF5B15D79F00}" type="presParOf" srcId="{B619CE1A-0726-FA4D-8A2A-248C59EAFEA7}" destId="{288DB813-86C4-C94B-9E91-F03BE3A3CDE5}" srcOrd="1" destOrd="0" presId="urn:microsoft.com/office/officeart/2008/layout/LinedList"/>
    <dgm:cxn modelId="{7EA072DE-8A32-FD49-B4FA-1390F27FB740}" type="presParOf" srcId="{0437373D-C294-704E-B790-00AE881CB2DD}" destId="{624E767D-7475-8B43-A1C9-2426C4AC6FD7}" srcOrd="4" destOrd="0" presId="urn:microsoft.com/office/officeart/2008/layout/LinedList"/>
    <dgm:cxn modelId="{92A4796A-222F-DA45-8FA2-4B5FB3CC17C7}" type="presParOf" srcId="{0437373D-C294-704E-B790-00AE881CB2DD}" destId="{A9F5E41B-322A-4644-9AEA-C38E24780500}" srcOrd="5" destOrd="0" presId="urn:microsoft.com/office/officeart/2008/layout/LinedList"/>
    <dgm:cxn modelId="{23642298-73A0-8E42-8164-7B886936371C}" type="presParOf" srcId="{A9F5E41B-322A-4644-9AEA-C38E24780500}" destId="{70F7CF19-3A31-AF4F-AB0C-AFAE944F6147}" srcOrd="0" destOrd="0" presId="urn:microsoft.com/office/officeart/2008/layout/LinedList"/>
    <dgm:cxn modelId="{852ADA7D-07F8-0C47-8F23-AD0DBEB2F689}" type="presParOf" srcId="{A9F5E41B-322A-4644-9AEA-C38E24780500}" destId="{A02B5BD3-54D9-3D4A-B63E-55690095B794}" srcOrd="1" destOrd="0" presId="urn:microsoft.com/office/officeart/2008/layout/LinedList"/>
    <dgm:cxn modelId="{FFD857AD-58BB-F340-8D63-A1402C2C3B15}" type="presParOf" srcId="{0437373D-C294-704E-B790-00AE881CB2DD}" destId="{DA858370-04D9-C94C-9A9D-CD212FF24C94}" srcOrd="6" destOrd="0" presId="urn:microsoft.com/office/officeart/2008/layout/LinedList"/>
    <dgm:cxn modelId="{2BC8BC10-D295-B34D-9E03-261BC4D8DDE0}" type="presParOf" srcId="{0437373D-C294-704E-B790-00AE881CB2DD}" destId="{B8B956CE-A005-9A4F-ADE9-2A396BFBBDC0}" srcOrd="7" destOrd="0" presId="urn:microsoft.com/office/officeart/2008/layout/LinedList"/>
    <dgm:cxn modelId="{23AFB66D-EAB6-4F47-8905-3CD3A0DBE26D}" type="presParOf" srcId="{B8B956CE-A005-9A4F-ADE9-2A396BFBBDC0}" destId="{C6F00545-6A5D-5B4A-8795-F555697ED03E}" srcOrd="0" destOrd="0" presId="urn:microsoft.com/office/officeart/2008/layout/LinedList"/>
    <dgm:cxn modelId="{7520629B-F606-EF49-8AA2-60FAF813D744}" type="presParOf" srcId="{B8B956CE-A005-9A4F-ADE9-2A396BFBBDC0}" destId="{D8B2309D-DA3A-F04A-A395-66D6785D5807}" srcOrd="1" destOrd="0" presId="urn:microsoft.com/office/officeart/2008/layout/LinedList"/>
    <dgm:cxn modelId="{0EEFC3AD-36A7-C24E-81A8-3E007E099769}" type="presParOf" srcId="{0437373D-C294-704E-B790-00AE881CB2DD}" destId="{F8B952F1-B170-CD49-B4DE-60EE33ADAFEA}" srcOrd="8" destOrd="0" presId="urn:microsoft.com/office/officeart/2008/layout/LinedList"/>
    <dgm:cxn modelId="{6754467C-7DD4-814B-B3C3-88C493DE8448}" type="presParOf" srcId="{0437373D-C294-704E-B790-00AE881CB2DD}" destId="{78C67234-59F6-D545-8897-F4F74DDFE3F6}" srcOrd="9" destOrd="0" presId="urn:microsoft.com/office/officeart/2008/layout/LinedList"/>
    <dgm:cxn modelId="{FE4B1F65-AFE5-574E-AACF-5437FCB08FAC}" type="presParOf" srcId="{78C67234-59F6-D545-8897-F4F74DDFE3F6}" destId="{084A51FF-825A-4F4D-BD88-C8B628DD74A0}" srcOrd="0" destOrd="0" presId="urn:microsoft.com/office/officeart/2008/layout/LinedList"/>
    <dgm:cxn modelId="{0D0E4945-1B75-454E-B3CF-E3F0F4417C4C}" type="presParOf" srcId="{78C67234-59F6-D545-8897-F4F74DDFE3F6}" destId="{5CAB06B3-572D-0F4E-A1A9-BDCEF5A92E84}" srcOrd="1" destOrd="0" presId="urn:microsoft.com/office/officeart/2008/layout/LinedList"/>
    <dgm:cxn modelId="{D1284ED8-137F-4EC0-8591-B11B7AD73254}" type="presParOf" srcId="{0437373D-C294-704E-B790-00AE881CB2DD}" destId="{ED290553-F91B-496A-9B1B-6FAFCD4E08D4}" srcOrd="10" destOrd="0" presId="urn:microsoft.com/office/officeart/2008/layout/LinedList"/>
    <dgm:cxn modelId="{4DC4FF08-1AC2-4351-A839-C25165706209}" type="presParOf" srcId="{0437373D-C294-704E-B790-00AE881CB2DD}" destId="{A9218CC8-A482-456F-B8F0-B804506D5D89}" srcOrd="11" destOrd="0" presId="urn:microsoft.com/office/officeart/2008/layout/LinedList"/>
    <dgm:cxn modelId="{FEEC5967-A228-4F79-BFAD-B39E902D844A}" type="presParOf" srcId="{A9218CC8-A482-456F-B8F0-B804506D5D89}" destId="{A7250F55-4EC1-4ED4-84CA-2BCA69D9F66C}" srcOrd="0" destOrd="0" presId="urn:microsoft.com/office/officeart/2008/layout/LinedList"/>
    <dgm:cxn modelId="{5B6F5620-DB32-446A-9274-DBD11252907A}" type="presParOf" srcId="{A9218CC8-A482-456F-B8F0-B804506D5D89}" destId="{76D424FC-66CA-42C5-9B48-093E21E083C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9D348DB-DD08-42E1-9012-8EA9C1B4EDED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7965F60-A16B-4755-B462-BD1CA7B4A5A0}">
      <dgm:prSet/>
      <dgm:spPr/>
      <dgm:t>
        <a:bodyPr/>
        <a:lstStyle/>
        <a:p>
          <a:r>
            <a:rPr lang="en-US" dirty="0"/>
            <a:t>High value loans issued for clients with annual income less than 100K leads to an increased risk of default.</a:t>
          </a:r>
        </a:p>
      </dgm:t>
    </dgm:pt>
    <dgm:pt modelId="{04D6DA59-A1D1-46C6-A428-8FA5026DAAFB}" type="parTrans" cxnId="{A093EF87-9B2A-4570-A04E-40C95C1C297F}">
      <dgm:prSet/>
      <dgm:spPr/>
      <dgm:t>
        <a:bodyPr/>
        <a:lstStyle/>
        <a:p>
          <a:endParaRPr lang="en-US"/>
        </a:p>
      </dgm:t>
    </dgm:pt>
    <dgm:pt modelId="{172DA1FA-4BC5-45B3-A5C4-65F252F10A01}" type="sibTrans" cxnId="{A093EF87-9B2A-4570-A04E-40C95C1C297F}">
      <dgm:prSet/>
      <dgm:spPr/>
      <dgm:t>
        <a:bodyPr/>
        <a:lstStyle/>
        <a:p>
          <a:endParaRPr lang="en-US"/>
        </a:p>
      </dgm:t>
    </dgm:pt>
    <dgm:pt modelId="{7BC87993-D5DC-41D1-B677-E3313366D9F3}">
      <dgm:prSet/>
      <dgm:spPr/>
      <dgm:t>
        <a:bodyPr/>
        <a:lstStyle/>
        <a:p>
          <a:r>
            <a:rPr lang="en-US" dirty="0"/>
            <a:t>To reduce business loss do not issue long term loans if the loan interest rate is 10% or higher. </a:t>
          </a:r>
        </a:p>
      </dgm:t>
    </dgm:pt>
    <dgm:pt modelId="{5B6200A2-D00D-47EA-9200-3DB22BD4A0D8}" type="parTrans" cxnId="{E1C8F268-F80A-4538-9211-E29657A6032E}">
      <dgm:prSet/>
      <dgm:spPr/>
      <dgm:t>
        <a:bodyPr/>
        <a:lstStyle/>
        <a:p>
          <a:endParaRPr lang="en-US"/>
        </a:p>
      </dgm:t>
    </dgm:pt>
    <dgm:pt modelId="{DF2274F2-C6BE-4EBE-9629-764D174412CA}" type="sibTrans" cxnId="{E1C8F268-F80A-4538-9211-E29657A6032E}">
      <dgm:prSet/>
      <dgm:spPr/>
      <dgm:t>
        <a:bodyPr/>
        <a:lstStyle/>
        <a:p>
          <a:endParaRPr lang="en-US"/>
        </a:p>
      </dgm:t>
    </dgm:pt>
    <dgm:pt modelId="{0E2A17F4-B48D-43C5-AC9B-20992B9DE581}">
      <dgm:prSet/>
      <dgm:spPr/>
      <dgm:t>
        <a:bodyPr/>
        <a:lstStyle/>
        <a:p>
          <a:r>
            <a:rPr lang="en-US" dirty="0"/>
            <a:t>Small business shows the highest % of a loan default, the company must selectively pick applicants in this category.  (Purpose)</a:t>
          </a:r>
        </a:p>
      </dgm:t>
    </dgm:pt>
    <dgm:pt modelId="{53BB0B91-61D9-4A69-BFBF-BF46F024C0F8}" type="parTrans" cxnId="{09F32F52-9394-4FEC-A739-038B5B23A129}">
      <dgm:prSet/>
      <dgm:spPr/>
      <dgm:t>
        <a:bodyPr/>
        <a:lstStyle/>
        <a:p>
          <a:endParaRPr lang="en-US"/>
        </a:p>
      </dgm:t>
    </dgm:pt>
    <dgm:pt modelId="{D2214CA3-B3C1-4CDF-81D7-0AC6C922D050}" type="sibTrans" cxnId="{09F32F52-9394-4FEC-A739-038B5B23A129}">
      <dgm:prSet/>
      <dgm:spPr/>
      <dgm:t>
        <a:bodyPr/>
        <a:lstStyle/>
        <a:p>
          <a:endParaRPr lang="en-US"/>
        </a:p>
      </dgm:t>
    </dgm:pt>
    <dgm:pt modelId="{A5E6BF07-2E07-4A7A-BC98-8D484D77B264}">
      <dgm:prSet/>
      <dgm:spPr/>
      <dgm:t>
        <a:bodyPr/>
        <a:lstStyle/>
        <a:p>
          <a:r>
            <a:rPr lang="en-US" dirty="0"/>
            <a:t>Funded amounts greater than 23K has the highest % of loan defaults as the funded amount increase the chance of a loan to default increases (Funded Amount)</a:t>
          </a:r>
        </a:p>
      </dgm:t>
    </dgm:pt>
    <dgm:pt modelId="{9D60371E-3CB0-4C05-94BB-435BA191BACE}" type="parTrans" cxnId="{991FEC65-A937-4F13-B40E-E2EA6990C04B}">
      <dgm:prSet/>
      <dgm:spPr/>
      <dgm:t>
        <a:bodyPr/>
        <a:lstStyle/>
        <a:p>
          <a:endParaRPr lang="en-US"/>
        </a:p>
      </dgm:t>
    </dgm:pt>
    <dgm:pt modelId="{3864D9F7-C780-4A30-94E4-DB75F3FAE32E}" type="sibTrans" cxnId="{991FEC65-A937-4F13-B40E-E2EA6990C04B}">
      <dgm:prSet/>
      <dgm:spPr/>
      <dgm:t>
        <a:bodyPr/>
        <a:lstStyle/>
        <a:p>
          <a:endParaRPr lang="en-US"/>
        </a:p>
      </dgm:t>
    </dgm:pt>
    <dgm:pt modelId="{CA827949-E679-4CEB-9A28-CA0CDA4CCDBB}">
      <dgm:prSet/>
      <dgm:spPr/>
      <dgm:t>
        <a:bodyPr/>
        <a:lstStyle/>
        <a:p>
          <a:r>
            <a:rPr lang="en-US" dirty="0"/>
            <a:t>To conclude and reduce future loss do not issue loans for the purpose of debt consolidation if the loan grade is between (C to F) (Purpose-Grade)</a:t>
          </a:r>
        </a:p>
      </dgm:t>
    </dgm:pt>
    <dgm:pt modelId="{CD16A6E0-5D80-436E-84BA-4D105C198BEB}" type="parTrans" cxnId="{6EC9138C-F1B5-4C7F-B134-BD492E1603DE}">
      <dgm:prSet/>
      <dgm:spPr/>
      <dgm:t>
        <a:bodyPr/>
        <a:lstStyle/>
        <a:p>
          <a:endParaRPr lang="en-US"/>
        </a:p>
      </dgm:t>
    </dgm:pt>
    <dgm:pt modelId="{11266E44-38A6-4856-BEF9-14E0B58F7160}" type="sibTrans" cxnId="{6EC9138C-F1B5-4C7F-B134-BD492E1603DE}">
      <dgm:prSet/>
      <dgm:spPr/>
      <dgm:t>
        <a:bodyPr/>
        <a:lstStyle/>
        <a:p>
          <a:endParaRPr lang="en-US"/>
        </a:p>
      </dgm:t>
    </dgm:pt>
    <dgm:pt modelId="{88FC4921-9915-7948-989A-5E7D4D3D9F4C}" type="pres">
      <dgm:prSet presAssocID="{89D348DB-DD08-42E1-9012-8EA9C1B4EDED}" presName="vert0" presStyleCnt="0">
        <dgm:presLayoutVars>
          <dgm:dir/>
          <dgm:animOne val="branch"/>
          <dgm:animLvl val="lvl"/>
        </dgm:presLayoutVars>
      </dgm:prSet>
      <dgm:spPr/>
    </dgm:pt>
    <dgm:pt modelId="{F05512AE-BBD7-A642-8369-0572DC43B0AE}" type="pres">
      <dgm:prSet presAssocID="{17965F60-A16B-4755-B462-BD1CA7B4A5A0}" presName="thickLine" presStyleLbl="alignNode1" presStyleIdx="0" presStyleCnt="5"/>
      <dgm:spPr/>
    </dgm:pt>
    <dgm:pt modelId="{FAE7C125-8ECF-044D-B509-535BCBA50CB0}" type="pres">
      <dgm:prSet presAssocID="{17965F60-A16B-4755-B462-BD1CA7B4A5A0}" presName="horz1" presStyleCnt="0"/>
      <dgm:spPr/>
    </dgm:pt>
    <dgm:pt modelId="{09751420-76C0-E544-9382-8689435F89CA}" type="pres">
      <dgm:prSet presAssocID="{17965F60-A16B-4755-B462-BD1CA7B4A5A0}" presName="tx1" presStyleLbl="revTx" presStyleIdx="0" presStyleCnt="5"/>
      <dgm:spPr/>
    </dgm:pt>
    <dgm:pt modelId="{C57748BC-74A5-864D-AE8A-0DC8A7351E95}" type="pres">
      <dgm:prSet presAssocID="{17965F60-A16B-4755-B462-BD1CA7B4A5A0}" presName="vert1" presStyleCnt="0"/>
      <dgm:spPr/>
    </dgm:pt>
    <dgm:pt modelId="{B9722E39-A7C8-5847-879C-304B2664A657}" type="pres">
      <dgm:prSet presAssocID="{7BC87993-D5DC-41D1-B677-E3313366D9F3}" presName="thickLine" presStyleLbl="alignNode1" presStyleIdx="1" presStyleCnt="5"/>
      <dgm:spPr/>
    </dgm:pt>
    <dgm:pt modelId="{B9C9DE14-0EB4-FE4D-AAD1-E66CD4E69009}" type="pres">
      <dgm:prSet presAssocID="{7BC87993-D5DC-41D1-B677-E3313366D9F3}" presName="horz1" presStyleCnt="0"/>
      <dgm:spPr/>
    </dgm:pt>
    <dgm:pt modelId="{34ED9FF0-4273-C04A-8B63-B2EDDC074982}" type="pres">
      <dgm:prSet presAssocID="{7BC87993-D5DC-41D1-B677-E3313366D9F3}" presName="tx1" presStyleLbl="revTx" presStyleIdx="1" presStyleCnt="5"/>
      <dgm:spPr/>
    </dgm:pt>
    <dgm:pt modelId="{B715312F-B456-964A-872A-DC2120B60C99}" type="pres">
      <dgm:prSet presAssocID="{7BC87993-D5DC-41D1-B677-E3313366D9F3}" presName="vert1" presStyleCnt="0"/>
      <dgm:spPr/>
    </dgm:pt>
    <dgm:pt modelId="{47251447-B24C-A149-99C7-488895AF7550}" type="pres">
      <dgm:prSet presAssocID="{0E2A17F4-B48D-43C5-AC9B-20992B9DE581}" presName="thickLine" presStyleLbl="alignNode1" presStyleIdx="2" presStyleCnt="5"/>
      <dgm:spPr/>
    </dgm:pt>
    <dgm:pt modelId="{DD876AFF-1187-F744-9C9E-FFC51B327089}" type="pres">
      <dgm:prSet presAssocID="{0E2A17F4-B48D-43C5-AC9B-20992B9DE581}" presName="horz1" presStyleCnt="0"/>
      <dgm:spPr/>
    </dgm:pt>
    <dgm:pt modelId="{60BF3BAA-4735-5448-B84D-DD93F21C92AB}" type="pres">
      <dgm:prSet presAssocID="{0E2A17F4-B48D-43C5-AC9B-20992B9DE581}" presName="tx1" presStyleLbl="revTx" presStyleIdx="2" presStyleCnt="5"/>
      <dgm:spPr/>
    </dgm:pt>
    <dgm:pt modelId="{D8A6C470-E55F-244D-A5F6-E08BBABA8A3C}" type="pres">
      <dgm:prSet presAssocID="{0E2A17F4-B48D-43C5-AC9B-20992B9DE581}" presName="vert1" presStyleCnt="0"/>
      <dgm:spPr/>
    </dgm:pt>
    <dgm:pt modelId="{E620C35A-4315-9346-9371-7EC4A193EE8C}" type="pres">
      <dgm:prSet presAssocID="{A5E6BF07-2E07-4A7A-BC98-8D484D77B264}" presName="thickLine" presStyleLbl="alignNode1" presStyleIdx="3" presStyleCnt="5"/>
      <dgm:spPr/>
    </dgm:pt>
    <dgm:pt modelId="{F09B433E-A5FD-A94A-B71B-DE9533E7AF53}" type="pres">
      <dgm:prSet presAssocID="{A5E6BF07-2E07-4A7A-BC98-8D484D77B264}" presName="horz1" presStyleCnt="0"/>
      <dgm:spPr/>
    </dgm:pt>
    <dgm:pt modelId="{CC3BB033-E26B-564D-95E4-27119EE02E6A}" type="pres">
      <dgm:prSet presAssocID="{A5E6BF07-2E07-4A7A-BC98-8D484D77B264}" presName="tx1" presStyleLbl="revTx" presStyleIdx="3" presStyleCnt="5"/>
      <dgm:spPr/>
    </dgm:pt>
    <dgm:pt modelId="{A9C73BFD-9427-F74E-9721-84F970B8CC28}" type="pres">
      <dgm:prSet presAssocID="{A5E6BF07-2E07-4A7A-BC98-8D484D77B264}" presName="vert1" presStyleCnt="0"/>
      <dgm:spPr/>
    </dgm:pt>
    <dgm:pt modelId="{2BD72EE4-0E3D-4997-A306-31EB78F9A5F1}" type="pres">
      <dgm:prSet presAssocID="{CA827949-E679-4CEB-9A28-CA0CDA4CCDBB}" presName="thickLine" presStyleLbl="alignNode1" presStyleIdx="4" presStyleCnt="5"/>
      <dgm:spPr/>
    </dgm:pt>
    <dgm:pt modelId="{2429BDA8-D6AD-4C1D-9C61-5A0C66221E0C}" type="pres">
      <dgm:prSet presAssocID="{CA827949-E679-4CEB-9A28-CA0CDA4CCDBB}" presName="horz1" presStyleCnt="0"/>
      <dgm:spPr/>
    </dgm:pt>
    <dgm:pt modelId="{3737525C-ACA9-4213-A893-E22E021BAC9A}" type="pres">
      <dgm:prSet presAssocID="{CA827949-E679-4CEB-9A28-CA0CDA4CCDBB}" presName="tx1" presStyleLbl="revTx" presStyleIdx="4" presStyleCnt="5"/>
      <dgm:spPr/>
    </dgm:pt>
    <dgm:pt modelId="{36BB8272-F8BB-4490-A971-EEA84480AAF1}" type="pres">
      <dgm:prSet presAssocID="{CA827949-E679-4CEB-9A28-CA0CDA4CCDBB}" presName="vert1" presStyleCnt="0"/>
      <dgm:spPr/>
    </dgm:pt>
  </dgm:ptLst>
  <dgm:cxnLst>
    <dgm:cxn modelId="{6C696B0E-50D6-9E40-9398-2BEDC91B74E7}" type="presOf" srcId="{A5E6BF07-2E07-4A7A-BC98-8D484D77B264}" destId="{CC3BB033-E26B-564D-95E4-27119EE02E6A}" srcOrd="0" destOrd="0" presId="urn:microsoft.com/office/officeart/2008/layout/LinedList"/>
    <dgm:cxn modelId="{D40FF32E-129B-2546-A312-0462E616CF44}" type="presOf" srcId="{89D348DB-DD08-42E1-9012-8EA9C1B4EDED}" destId="{88FC4921-9915-7948-989A-5E7D4D3D9F4C}" srcOrd="0" destOrd="0" presId="urn:microsoft.com/office/officeart/2008/layout/LinedList"/>
    <dgm:cxn modelId="{F8E25347-5869-C245-8B84-04293F22BDE5}" type="presOf" srcId="{17965F60-A16B-4755-B462-BD1CA7B4A5A0}" destId="{09751420-76C0-E544-9382-8689435F89CA}" srcOrd="0" destOrd="0" presId="urn:microsoft.com/office/officeart/2008/layout/LinedList"/>
    <dgm:cxn modelId="{09F32F52-9394-4FEC-A739-038B5B23A129}" srcId="{89D348DB-DD08-42E1-9012-8EA9C1B4EDED}" destId="{0E2A17F4-B48D-43C5-AC9B-20992B9DE581}" srcOrd="2" destOrd="0" parTransId="{53BB0B91-61D9-4A69-BFBF-BF46F024C0F8}" sibTransId="{D2214CA3-B3C1-4CDF-81D7-0AC6C922D050}"/>
    <dgm:cxn modelId="{991FEC65-A937-4F13-B40E-E2EA6990C04B}" srcId="{89D348DB-DD08-42E1-9012-8EA9C1B4EDED}" destId="{A5E6BF07-2E07-4A7A-BC98-8D484D77B264}" srcOrd="3" destOrd="0" parTransId="{9D60371E-3CB0-4C05-94BB-435BA191BACE}" sibTransId="{3864D9F7-C780-4A30-94E4-DB75F3FAE32E}"/>
    <dgm:cxn modelId="{E1C8F268-F80A-4538-9211-E29657A6032E}" srcId="{89D348DB-DD08-42E1-9012-8EA9C1B4EDED}" destId="{7BC87993-D5DC-41D1-B677-E3313366D9F3}" srcOrd="1" destOrd="0" parTransId="{5B6200A2-D00D-47EA-9200-3DB22BD4A0D8}" sibTransId="{DF2274F2-C6BE-4EBE-9629-764D174412CA}"/>
    <dgm:cxn modelId="{080DD873-2917-4FA2-9BFE-1D17F345C01C}" type="presOf" srcId="{CA827949-E679-4CEB-9A28-CA0CDA4CCDBB}" destId="{3737525C-ACA9-4213-A893-E22E021BAC9A}" srcOrd="0" destOrd="0" presId="urn:microsoft.com/office/officeart/2008/layout/LinedList"/>
    <dgm:cxn modelId="{A093EF87-9B2A-4570-A04E-40C95C1C297F}" srcId="{89D348DB-DD08-42E1-9012-8EA9C1B4EDED}" destId="{17965F60-A16B-4755-B462-BD1CA7B4A5A0}" srcOrd="0" destOrd="0" parTransId="{04D6DA59-A1D1-46C6-A428-8FA5026DAAFB}" sibTransId="{172DA1FA-4BC5-45B3-A5C4-65F252F10A01}"/>
    <dgm:cxn modelId="{6EC9138C-F1B5-4C7F-B134-BD492E1603DE}" srcId="{89D348DB-DD08-42E1-9012-8EA9C1B4EDED}" destId="{CA827949-E679-4CEB-9A28-CA0CDA4CCDBB}" srcOrd="4" destOrd="0" parTransId="{CD16A6E0-5D80-436E-84BA-4D105C198BEB}" sibTransId="{11266E44-38A6-4856-BEF9-14E0B58F7160}"/>
    <dgm:cxn modelId="{007B309F-FDB2-4D41-AD27-294C6A44E41F}" type="presOf" srcId="{0E2A17F4-B48D-43C5-AC9B-20992B9DE581}" destId="{60BF3BAA-4735-5448-B84D-DD93F21C92AB}" srcOrd="0" destOrd="0" presId="urn:microsoft.com/office/officeart/2008/layout/LinedList"/>
    <dgm:cxn modelId="{39999BB2-68EE-D54A-A19C-E624845765CC}" type="presOf" srcId="{7BC87993-D5DC-41D1-B677-E3313366D9F3}" destId="{34ED9FF0-4273-C04A-8B63-B2EDDC074982}" srcOrd="0" destOrd="0" presId="urn:microsoft.com/office/officeart/2008/layout/LinedList"/>
    <dgm:cxn modelId="{088A63F4-60FC-0243-82BE-DB9C3AD4A890}" type="presParOf" srcId="{88FC4921-9915-7948-989A-5E7D4D3D9F4C}" destId="{F05512AE-BBD7-A642-8369-0572DC43B0AE}" srcOrd="0" destOrd="0" presId="urn:microsoft.com/office/officeart/2008/layout/LinedList"/>
    <dgm:cxn modelId="{80C7F551-2CF5-E148-9117-CCB2E7B68387}" type="presParOf" srcId="{88FC4921-9915-7948-989A-5E7D4D3D9F4C}" destId="{FAE7C125-8ECF-044D-B509-535BCBA50CB0}" srcOrd="1" destOrd="0" presId="urn:microsoft.com/office/officeart/2008/layout/LinedList"/>
    <dgm:cxn modelId="{FDB26332-22B2-1542-AC13-EE254781F403}" type="presParOf" srcId="{FAE7C125-8ECF-044D-B509-535BCBA50CB0}" destId="{09751420-76C0-E544-9382-8689435F89CA}" srcOrd="0" destOrd="0" presId="urn:microsoft.com/office/officeart/2008/layout/LinedList"/>
    <dgm:cxn modelId="{C41D053B-6BB3-3443-82F4-6678F6A71AA1}" type="presParOf" srcId="{FAE7C125-8ECF-044D-B509-535BCBA50CB0}" destId="{C57748BC-74A5-864D-AE8A-0DC8A7351E95}" srcOrd="1" destOrd="0" presId="urn:microsoft.com/office/officeart/2008/layout/LinedList"/>
    <dgm:cxn modelId="{70EDAF78-E1E1-2745-8D0D-FB01F5957AAF}" type="presParOf" srcId="{88FC4921-9915-7948-989A-5E7D4D3D9F4C}" destId="{B9722E39-A7C8-5847-879C-304B2664A657}" srcOrd="2" destOrd="0" presId="urn:microsoft.com/office/officeart/2008/layout/LinedList"/>
    <dgm:cxn modelId="{7ACFE0CA-F590-1D41-B69F-7AD579DC6AE5}" type="presParOf" srcId="{88FC4921-9915-7948-989A-5E7D4D3D9F4C}" destId="{B9C9DE14-0EB4-FE4D-AAD1-E66CD4E69009}" srcOrd="3" destOrd="0" presId="urn:microsoft.com/office/officeart/2008/layout/LinedList"/>
    <dgm:cxn modelId="{5C29F6B2-087D-254B-B1E7-18D5371965E2}" type="presParOf" srcId="{B9C9DE14-0EB4-FE4D-AAD1-E66CD4E69009}" destId="{34ED9FF0-4273-C04A-8B63-B2EDDC074982}" srcOrd="0" destOrd="0" presId="urn:microsoft.com/office/officeart/2008/layout/LinedList"/>
    <dgm:cxn modelId="{AF6D67E1-2A52-3341-AB60-C55D889A7EF3}" type="presParOf" srcId="{B9C9DE14-0EB4-FE4D-AAD1-E66CD4E69009}" destId="{B715312F-B456-964A-872A-DC2120B60C99}" srcOrd="1" destOrd="0" presId="urn:microsoft.com/office/officeart/2008/layout/LinedList"/>
    <dgm:cxn modelId="{0314A1FC-6DFE-CF4B-8B2B-8A8748D10620}" type="presParOf" srcId="{88FC4921-9915-7948-989A-5E7D4D3D9F4C}" destId="{47251447-B24C-A149-99C7-488895AF7550}" srcOrd="4" destOrd="0" presId="urn:microsoft.com/office/officeart/2008/layout/LinedList"/>
    <dgm:cxn modelId="{C5D63642-C129-AE4E-9373-CC5F25CC109D}" type="presParOf" srcId="{88FC4921-9915-7948-989A-5E7D4D3D9F4C}" destId="{DD876AFF-1187-F744-9C9E-FFC51B327089}" srcOrd="5" destOrd="0" presId="urn:microsoft.com/office/officeart/2008/layout/LinedList"/>
    <dgm:cxn modelId="{98CF4EBC-7D76-0040-92CE-361CE541BDDF}" type="presParOf" srcId="{DD876AFF-1187-F744-9C9E-FFC51B327089}" destId="{60BF3BAA-4735-5448-B84D-DD93F21C92AB}" srcOrd="0" destOrd="0" presId="urn:microsoft.com/office/officeart/2008/layout/LinedList"/>
    <dgm:cxn modelId="{4472F94B-5BBB-4D4E-BA8B-093C3B38E3B6}" type="presParOf" srcId="{DD876AFF-1187-F744-9C9E-FFC51B327089}" destId="{D8A6C470-E55F-244D-A5F6-E08BBABA8A3C}" srcOrd="1" destOrd="0" presId="urn:microsoft.com/office/officeart/2008/layout/LinedList"/>
    <dgm:cxn modelId="{C7CCE81B-B8A2-3840-94A5-56EB6664EB17}" type="presParOf" srcId="{88FC4921-9915-7948-989A-5E7D4D3D9F4C}" destId="{E620C35A-4315-9346-9371-7EC4A193EE8C}" srcOrd="6" destOrd="0" presId="urn:microsoft.com/office/officeart/2008/layout/LinedList"/>
    <dgm:cxn modelId="{CBC8F345-70CD-094B-BCA1-F745EE81641F}" type="presParOf" srcId="{88FC4921-9915-7948-989A-5E7D4D3D9F4C}" destId="{F09B433E-A5FD-A94A-B71B-DE9533E7AF53}" srcOrd="7" destOrd="0" presId="urn:microsoft.com/office/officeart/2008/layout/LinedList"/>
    <dgm:cxn modelId="{778DA2D7-2D93-BD45-9380-A80A67A6926F}" type="presParOf" srcId="{F09B433E-A5FD-A94A-B71B-DE9533E7AF53}" destId="{CC3BB033-E26B-564D-95E4-27119EE02E6A}" srcOrd="0" destOrd="0" presId="urn:microsoft.com/office/officeart/2008/layout/LinedList"/>
    <dgm:cxn modelId="{D466F434-548D-3E4F-B54A-1FC5505916F3}" type="presParOf" srcId="{F09B433E-A5FD-A94A-B71B-DE9533E7AF53}" destId="{A9C73BFD-9427-F74E-9721-84F970B8CC28}" srcOrd="1" destOrd="0" presId="urn:microsoft.com/office/officeart/2008/layout/LinedList"/>
    <dgm:cxn modelId="{74716A97-FAC7-4AE5-AF5F-A08FB175F6E5}" type="presParOf" srcId="{88FC4921-9915-7948-989A-5E7D4D3D9F4C}" destId="{2BD72EE4-0E3D-4997-A306-31EB78F9A5F1}" srcOrd="8" destOrd="0" presId="urn:microsoft.com/office/officeart/2008/layout/LinedList"/>
    <dgm:cxn modelId="{065DF92D-A0D0-433C-B15E-C23339D376BA}" type="presParOf" srcId="{88FC4921-9915-7948-989A-5E7D4D3D9F4C}" destId="{2429BDA8-D6AD-4C1D-9C61-5A0C66221E0C}" srcOrd="9" destOrd="0" presId="urn:microsoft.com/office/officeart/2008/layout/LinedList"/>
    <dgm:cxn modelId="{013548CB-9890-4E18-B9A4-714B218E145A}" type="presParOf" srcId="{2429BDA8-D6AD-4C1D-9C61-5A0C66221E0C}" destId="{3737525C-ACA9-4213-A893-E22E021BAC9A}" srcOrd="0" destOrd="0" presId="urn:microsoft.com/office/officeart/2008/layout/LinedList"/>
    <dgm:cxn modelId="{85D62E4E-6C84-47FE-99D5-F63546053295}" type="presParOf" srcId="{2429BDA8-D6AD-4C1D-9C61-5A0C66221E0C}" destId="{36BB8272-F8BB-4490-A971-EEA84480AAF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D07312-E2CA-4251-8234-C1F412AD6398}">
      <dsp:nvSpPr>
        <dsp:cNvPr id="0" name=""/>
        <dsp:cNvSpPr/>
      </dsp:nvSpPr>
      <dsp:spPr>
        <a:xfrm>
          <a:off x="0" y="0"/>
          <a:ext cx="3352802" cy="554990"/>
        </a:xfrm>
        <a:prstGeom prst="rect">
          <a:avLst/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Goals</a:t>
          </a:r>
        </a:p>
      </dsp:txBody>
      <dsp:txXfrm>
        <a:off x="0" y="0"/>
        <a:ext cx="3352802" cy="554990"/>
      </dsp:txXfrm>
    </dsp:sp>
    <dsp:sp modelId="{E9F90FEA-A1F6-4DD4-AF98-B963A9A3BB2B}">
      <dsp:nvSpPr>
        <dsp:cNvPr id="0" name=""/>
        <dsp:cNvSpPr/>
      </dsp:nvSpPr>
      <dsp:spPr>
        <a:xfrm>
          <a:off x="1637" y="554990"/>
          <a:ext cx="1116509" cy="116547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u="none" strike="noStrike" kern="1200" baseline="0" dirty="0">
              <a:latin typeface="Gill Sans MT" panose="020B0502020104020203" pitchFamily="34" charset="0"/>
            </a:rPr>
            <a:t>Be Profitable </a:t>
          </a:r>
          <a:endParaRPr lang="en-US" sz="1500" kern="1200" dirty="0"/>
        </a:p>
      </dsp:txBody>
      <dsp:txXfrm>
        <a:off x="1637" y="554990"/>
        <a:ext cx="1116509" cy="1165479"/>
      </dsp:txXfrm>
    </dsp:sp>
    <dsp:sp modelId="{2A59B2EE-0953-4F97-B3C7-32BF78A5EE52}">
      <dsp:nvSpPr>
        <dsp:cNvPr id="0" name=""/>
        <dsp:cNvSpPr/>
      </dsp:nvSpPr>
      <dsp:spPr>
        <a:xfrm>
          <a:off x="1118146" y="554990"/>
          <a:ext cx="1116509" cy="1165479"/>
        </a:xfrm>
        <a:prstGeom prst="rect">
          <a:avLst/>
        </a:prstGeom>
        <a:gradFill rotWithShape="0">
          <a:gsLst>
            <a:gs pos="0">
              <a:schemeClr val="accent5">
                <a:hueOff val="460881"/>
                <a:satOff val="-8998"/>
                <a:lumOff val="19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460881"/>
                <a:satOff val="-8998"/>
                <a:lumOff val="19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460881"/>
                <a:satOff val="-8998"/>
                <a:lumOff val="19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Have better understanding of its customers</a:t>
          </a:r>
        </a:p>
      </dsp:txBody>
      <dsp:txXfrm>
        <a:off x="1118146" y="554990"/>
        <a:ext cx="1116509" cy="1165479"/>
      </dsp:txXfrm>
    </dsp:sp>
    <dsp:sp modelId="{24B83F26-137F-456B-9B19-F4E8BECD9C0D}">
      <dsp:nvSpPr>
        <dsp:cNvPr id="0" name=""/>
        <dsp:cNvSpPr/>
      </dsp:nvSpPr>
      <dsp:spPr>
        <a:xfrm>
          <a:off x="2234655" y="554990"/>
          <a:ext cx="1116509" cy="1165479"/>
        </a:xfrm>
        <a:prstGeom prst="rect">
          <a:avLst/>
        </a:prstGeom>
        <a:gradFill rotWithShape="0">
          <a:gsLst>
            <a:gs pos="0">
              <a:schemeClr val="accent5">
                <a:hueOff val="921761"/>
                <a:satOff val="-17996"/>
                <a:lumOff val="39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921761"/>
                <a:satOff val="-17996"/>
                <a:lumOff val="39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921761"/>
                <a:satOff val="-17996"/>
                <a:lumOff val="39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Approve profitable loans and reject risky loans</a:t>
          </a:r>
        </a:p>
      </dsp:txBody>
      <dsp:txXfrm>
        <a:off x="2234655" y="554990"/>
        <a:ext cx="1116509" cy="1165479"/>
      </dsp:txXfrm>
    </dsp:sp>
    <dsp:sp modelId="{A5ADC1DF-2323-44EB-A5A4-8640FCE435A7}">
      <dsp:nvSpPr>
        <dsp:cNvPr id="0" name=""/>
        <dsp:cNvSpPr/>
      </dsp:nvSpPr>
      <dsp:spPr>
        <a:xfrm>
          <a:off x="0" y="1720470"/>
          <a:ext cx="3352802" cy="129497"/>
        </a:xfrm>
        <a:prstGeom prst="rect">
          <a:avLst/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08743C-CCA4-E54D-81CC-ED4DF4261BA9}">
      <dsp:nvSpPr>
        <dsp:cNvPr id="0" name=""/>
        <dsp:cNvSpPr/>
      </dsp:nvSpPr>
      <dsp:spPr>
        <a:xfrm>
          <a:off x="0" y="416200"/>
          <a:ext cx="6735443" cy="1417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2745" tIns="416560" rIns="522745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Do not invest in loans with interest rate 25% and more it has high default ratio unless the annual income if client is above 100K.</a:t>
          </a:r>
        </a:p>
      </dsp:txBody>
      <dsp:txXfrm>
        <a:off x="0" y="416200"/>
        <a:ext cx="6735443" cy="1417500"/>
      </dsp:txXfrm>
    </dsp:sp>
    <dsp:sp modelId="{077DF843-8ED5-944A-A90C-3D3039416DDA}">
      <dsp:nvSpPr>
        <dsp:cNvPr id="0" name=""/>
        <dsp:cNvSpPr/>
      </dsp:nvSpPr>
      <dsp:spPr>
        <a:xfrm>
          <a:off x="336772" y="121000"/>
          <a:ext cx="4714810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8209" tIns="0" rIns="17820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Do not invest in</a:t>
          </a:r>
        </a:p>
      </dsp:txBody>
      <dsp:txXfrm>
        <a:off x="365593" y="149821"/>
        <a:ext cx="4657168" cy="532758"/>
      </dsp:txXfrm>
    </dsp:sp>
    <dsp:sp modelId="{0A16B8D8-401E-D045-8A2E-DEEB617917AB}">
      <dsp:nvSpPr>
        <dsp:cNvPr id="0" name=""/>
        <dsp:cNvSpPr/>
      </dsp:nvSpPr>
      <dsp:spPr>
        <a:xfrm>
          <a:off x="0" y="2236900"/>
          <a:ext cx="6735443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638687"/>
              <a:satOff val="1755"/>
              <a:lumOff val="11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2745" tIns="416560" rIns="522745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Do not invest in short term loans (36 months) if the client annual income is less than 25K. </a:t>
          </a:r>
        </a:p>
      </dsp:txBody>
      <dsp:txXfrm>
        <a:off x="0" y="2236900"/>
        <a:ext cx="6735443" cy="1134000"/>
      </dsp:txXfrm>
    </dsp:sp>
    <dsp:sp modelId="{7500B15B-B1FD-2341-B2FC-218161B42B18}">
      <dsp:nvSpPr>
        <dsp:cNvPr id="0" name=""/>
        <dsp:cNvSpPr/>
      </dsp:nvSpPr>
      <dsp:spPr>
        <a:xfrm>
          <a:off x="336772" y="1941701"/>
          <a:ext cx="4714810" cy="590400"/>
        </a:xfrm>
        <a:prstGeom prst="roundRect">
          <a:avLst/>
        </a:prstGeom>
        <a:solidFill>
          <a:schemeClr val="accent2">
            <a:hueOff val="-638687"/>
            <a:satOff val="1755"/>
            <a:lumOff val="1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8209" tIns="0" rIns="17820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Do not invest in</a:t>
          </a:r>
        </a:p>
      </dsp:txBody>
      <dsp:txXfrm>
        <a:off x="365593" y="1970522"/>
        <a:ext cx="4657168" cy="532758"/>
      </dsp:txXfrm>
    </dsp:sp>
    <dsp:sp modelId="{5B2EC589-3873-4E42-956F-311B7ABC238A}">
      <dsp:nvSpPr>
        <dsp:cNvPr id="0" name=""/>
        <dsp:cNvSpPr/>
      </dsp:nvSpPr>
      <dsp:spPr>
        <a:xfrm>
          <a:off x="0" y="3774101"/>
          <a:ext cx="6735443" cy="1669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277375"/>
              <a:satOff val="3509"/>
              <a:lumOff val="23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2745" tIns="416560" rIns="522745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Try to avoid investing in loans issued  to employees with 10 or more years as they represent a risk of ending as a default and it's recommended to approve only small amounts.</a:t>
          </a:r>
        </a:p>
      </dsp:txBody>
      <dsp:txXfrm>
        <a:off x="0" y="3774101"/>
        <a:ext cx="6735443" cy="1669500"/>
      </dsp:txXfrm>
    </dsp:sp>
    <dsp:sp modelId="{5351F0EC-0879-F84C-AFCE-88AE666236C1}">
      <dsp:nvSpPr>
        <dsp:cNvPr id="0" name=""/>
        <dsp:cNvSpPr/>
      </dsp:nvSpPr>
      <dsp:spPr>
        <a:xfrm>
          <a:off x="336772" y="3478901"/>
          <a:ext cx="4714810" cy="590400"/>
        </a:xfrm>
        <a:prstGeom prst="roundRect">
          <a:avLst/>
        </a:prstGeom>
        <a:solidFill>
          <a:schemeClr val="accent2">
            <a:hueOff val="-1277375"/>
            <a:satOff val="3509"/>
            <a:lumOff val="23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8209" tIns="0" rIns="17820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Try</a:t>
          </a:r>
        </a:p>
      </dsp:txBody>
      <dsp:txXfrm>
        <a:off x="365593" y="3507722"/>
        <a:ext cx="4657168" cy="53275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AB0ACA-893B-4F4E-B8FB-A06E1C7CFBCF}">
      <dsp:nvSpPr>
        <dsp:cNvPr id="0" name=""/>
        <dsp:cNvSpPr/>
      </dsp:nvSpPr>
      <dsp:spPr>
        <a:xfrm>
          <a:off x="0" y="679"/>
          <a:ext cx="673544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5C1FB1-DBB4-A046-8E46-C1EB4707A796}">
      <dsp:nvSpPr>
        <dsp:cNvPr id="0" name=""/>
        <dsp:cNvSpPr/>
      </dsp:nvSpPr>
      <dsp:spPr>
        <a:xfrm>
          <a:off x="0" y="679"/>
          <a:ext cx="6735443" cy="1112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Do not invest loans with interest rate of 12.5% or higher to clients with annual income less than 50k. </a:t>
          </a:r>
        </a:p>
      </dsp:txBody>
      <dsp:txXfrm>
        <a:off x="0" y="679"/>
        <a:ext cx="6735443" cy="1112648"/>
      </dsp:txXfrm>
    </dsp:sp>
    <dsp:sp modelId="{F3CF5800-446B-CF4F-8822-7CFC61882705}">
      <dsp:nvSpPr>
        <dsp:cNvPr id="0" name=""/>
        <dsp:cNvSpPr/>
      </dsp:nvSpPr>
      <dsp:spPr>
        <a:xfrm>
          <a:off x="0" y="1113327"/>
          <a:ext cx="673544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B5250D-5109-B643-9496-7B19AB4C25D6}">
      <dsp:nvSpPr>
        <dsp:cNvPr id="0" name=""/>
        <dsp:cNvSpPr/>
      </dsp:nvSpPr>
      <dsp:spPr>
        <a:xfrm>
          <a:off x="0" y="1113327"/>
          <a:ext cx="6735443" cy="1112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Loan Grades A and B are the safest to invest.</a:t>
          </a:r>
        </a:p>
      </dsp:txBody>
      <dsp:txXfrm>
        <a:off x="0" y="1113327"/>
        <a:ext cx="6735443" cy="1112648"/>
      </dsp:txXfrm>
    </dsp:sp>
    <dsp:sp modelId="{97DC239F-08ED-1046-961E-9317CFAEC7C5}">
      <dsp:nvSpPr>
        <dsp:cNvPr id="0" name=""/>
        <dsp:cNvSpPr/>
      </dsp:nvSpPr>
      <dsp:spPr>
        <a:xfrm>
          <a:off x="0" y="2225976"/>
          <a:ext cx="673544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3A4C00-6109-E844-B7F6-E52690551AEE}">
      <dsp:nvSpPr>
        <dsp:cNvPr id="0" name=""/>
        <dsp:cNvSpPr/>
      </dsp:nvSpPr>
      <dsp:spPr>
        <a:xfrm>
          <a:off x="0" y="2225976"/>
          <a:ext cx="6735443" cy="1112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Do not issue loans to people with high DTI ratio above 15-25</a:t>
          </a:r>
        </a:p>
      </dsp:txBody>
      <dsp:txXfrm>
        <a:off x="0" y="2225976"/>
        <a:ext cx="6735443" cy="1112648"/>
      </dsp:txXfrm>
    </dsp:sp>
    <dsp:sp modelId="{666ACDA6-66DE-4B3E-A771-8FAB7498C945}">
      <dsp:nvSpPr>
        <dsp:cNvPr id="0" name=""/>
        <dsp:cNvSpPr/>
      </dsp:nvSpPr>
      <dsp:spPr>
        <a:xfrm>
          <a:off x="0" y="3338625"/>
          <a:ext cx="673544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5D286C-6DCF-4956-9E61-CD2DF6EDA403}">
      <dsp:nvSpPr>
        <dsp:cNvPr id="0" name=""/>
        <dsp:cNvSpPr/>
      </dsp:nvSpPr>
      <dsp:spPr>
        <a:xfrm>
          <a:off x="0" y="3338625"/>
          <a:ext cx="6735443" cy="1112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Do not approve loans with amounts above 23K unless considerate verification is made on client and the annual income is not less than 100K.</a:t>
          </a:r>
        </a:p>
      </dsp:txBody>
      <dsp:txXfrm>
        <a:off x="0" y="3338625"/>
        <a:ext cx="6735443" cy="1112648"/>
      </dsp:txXfrm>
    </dsp:sp>
    <dsp:sp modelId="{1EB0EA11-AE14-8646-8BCE-7F78646F12A8}">
      <dsp:nvSpPr>
        <dsp:cNvPr id="0" name=""/>
        <dsp:cNvSpPr/>
      </dsp:nvSpPr>
      <dsp:spPr>
        <a:xfrm>
          <a:off x="0" y="4451274"/>
          <a:ext cx="673544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346DEC-FFF6-B240-B2BA-7B7FAEEC4C27}">
      <dsp:nvSpPr>
        <dsp:cNvPr id="0" name=""/>
        <dsp:cNvSpPr/>
      </dsp:nvSpPr>
      <dsp:spPr>
        <a:xfrm>
          <a:off x="0" y="4451274"/>
          <a:ext cx="6735443" cy="1112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Do not invest in loans of purpose of small business  as it a high risk unless selective screening is made.</a:t>
          </a:r>
        </a:p>
      </dsp:txBody>
      <dsp:txXfrm>
        <a:off x="0" y="4451274"/>
        <a:ext cx="6735443" cy="111264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928524-B011-6A4A-AEC7-B409E5483052}">
      <dsp:nvSpPr>
        <dsp:cNvPr id="0" name=""/>
        <dsp:cNvSpPr/>
      </dsp:nvSpPr>
      <dsp:spPr>
        <a:xfrm>
          <a:off x="0" y="2717"/>
          <a:ext cx="673544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0D897E-E0D5-0D4C-9FBF-598414FDFD86}">
      <dsp:nvSpPr>
        <dsp:cNvPr id="0" name=""/>
        <dsp:cNvSpPr/>
      </dsp:nvSpPr>
      <dsp:spPr>
        <a:xfrm>
          <a:off x="0" y="2717"/>
          <a:ext cx="6735443" cy="1853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Avoid issuing loans to people who have more than 10 years of employment unless verifying an income source as the highest % and count of defaults is in this criteria. </a:t>
          </a:r>
        </a:p>
      </dsp:txBody>
      <dsp:txXfrm>
        <a:off x="0" y="2717"/>
        <a:ext cx="6735443" cy="1853055"/>
      </dsp:txXfrm>
    </dsp:sp>
    <dsp:sp modelId="{F660D4D9-413B-BB45-BC94-AB2012BB9CE7}">
      <dsp:nvSpPr>
        <dsp:cNvPr id="0" name=""/>
        <dsp:cNvSpPr/>
      </dsp:nvSpPr>
      <dsp:spPr>
        <a:xfrm>
          <a:off x="0" y="1855773"/>
          <a:ext cx="6735443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3DE063-5981-7740-A660-6FF2CB86A67B}">
      <dsp:nvSpPr>
        <dsp:cNvPr id="0" name=""/>
        <dsp:cNvSpPr/>
      </dsp:nvSpPr>
      <dsp:spPr>
        <a:xfrm>
          <a:off x="0" y="1855773"/>
          <a:ext cx="6735443" cy="1853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Higher annual income clients should be given an advantage in approving loans , as they tend to repay their loans when compared with lower income clients.</a:t>
          </a:r>
        </a:p>
      </dsp:txBody>
      <dsp:txXfrm>
        <a:off x="0" y="1855773"/>
        <a:ext cx="6735443" cy="1853055"/>
      </dsp:txXfrm>
    </dsp:sp>
    <dsp:sp modelId="{A60226F4-E46D-6242-94E0-ECC59ED4E4FB}">
      <dsp:nvSpPr>
        <dsp:cNvPr id="0" name=""/>
        <dsp:cNvSpPr/>
      </dsp:nvSpPr>
      <dsp:spPr>
        <a:xfrm>
          <a:off x="0" y="3708828"/>
          <a:ext cx="6735443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272142-63E0-E84F-933E-45767B3D1359}">
      <dsp:nvSpPr>
        <dsp:cNvPr id="0" name=""/>
        <dsp:cNvSpPr/>
      </dsp:nvSpPr>
      <dsp:spPr>
        <a:xfrm>
          <a:off x="0" y="3708828"/>
          <a:ext cx="6735443" cy="1853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Do not issue long term loans to individuals with low annual income as long terms means higher interest thus higher monthly payments leading to a business loss. </a:t>
          </a:r>
        </a:p>
      </dsp:txBody>
      <dsp:txXfrm>
        <a:off x="0" y="3708828"/>
        <a:ext cx="6735443" cy="18530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B3923B-57E4-48E1-9D9F-72C44AB6679C}">
      <dsp:nvSpPr>
        <dsp:cNvPr id="0" name=""/>
        <dsp:cNvSpPr/>
      </dsp:nvSpPr>
      <dsp:spPr>
        <a:xfrm>
          <a:off x="0" y="0"/>
          <a:ext cx="3454399" cy="554990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Concerns</a:t>
          </a:r>
        </a:p>
      </dsp:txBody>
      <dsp:txXfrm>
        <a:off x="0" y="0"/>
        <a:ext cx="3454399" cy="554990"/>
      </dsp:txXfrm>
    </dsp:sp>
    <dsp:sp modelId="{03963DD3-28D1-49E8-9F41-AF5FA3285EE2}">
      <dsp:nvSpPr>
        <dsp:cNvPr id="0" name=""/>
        <dsp:cNvSpPr/>
      </dsp:nvSpPr>
      <dsp:spPr>
        <a:xfrm>
          <a:off x="0" y="554990"/>
          <a:ext cx="1727199" cy="116547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Approving Risky loans</a:t>
          </a:r>
        </a:p>
      </dsp:txBody>
      <dsp:txXfrm>
        <a:off x="0" y="554990"/>
        <a:ext cx="1727199" cy="1165479"/>
      </dsp:txXfrm>
    </dsp:sp>
    <dsp:sp modelId="{3A0A9DE1-270B-4139-8E64-07CA9574B2EB}">
      <dsp:nvSpPr>
        <dsp:cNvPr id="0" name=""/>
        <dsp:cNvSpPr/>
      </dsp:nvSpPr>
      <dsp:spPr>
        <a:xfrm>
          <a:off x="1727199" y="554990"/>
          <a:ext cx="1727199" cy="116547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Losing investments or investors</a:t>
          </a:r>
        </a:p>
      </dsp:txBody>
      <dsp:txXfrm>
        <a:off x="1727199" y="554990"/>
        <a:ext cx="1727199" cy="1165479"/>
      </dsp:txXfrm>
    </dsp:sp>
    <dsp:sp modelId="{19450747-7095-400B-8C7D-D41140088B71}">
      <dsp:nvSpPr>
        <dsp:cNvPr id="0" name=""/>
        <dsp:cNvSpPr/>
      </dsp:nvSpPr>
      <dsp:spPr>
        <a:xfrm>
          <a:off x="0" y="1720469"/>
          <a:ext cx="3454399" cy="129497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3C2C97-A907-4A5A-821A-A2A88228961C}">
      <dsp:nvSpPr>
        <dsp:cNvPr id="0" name=""/>
        <dsp:cNvSpPr/>
      </dsp:nvSpPr>
      <dsp:spPr>
        <a:xfrm>
          <a:off x="0" y="0"/>
          <a:ext cx="3454399" cy="554989"/>
        </a:xfrm>
        <a:prstGeom prst="rect">
          <a:avLst/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Requirements</a:t>
          </a:r>
        </a:p>
      </dsp:txBody>
      <dsp:txXfrm>
        <a:off x="0" y="0"/>
        <a:ext cx="3454399" cy="554989"/>
      </dsp:txXfrm>
    </dsp:sp>
    <dsp:sp modelId="{53C1EB1E-5223-40A9-838D-C9E368EDFD02}">
      <dsp:nvSpPr>
        <dsp:cNvPr id="0" name=""/>
        <dsp:cNvSpPr/>
      </dsp:nvSpPr>
      <dsp:spPr>
        <a:xfrm>
          <a:off x="0" y="554989"/>
          <a:ext cx="1727199" cy="1165478"/>
        </a:xfrm>
        <a:prstGeom prst="rect">
          <a:avLst/>
        </a:prstGeom>
        <a:gradFill rotWithShape="0">
          <a:gsLst>
            <a:gs pos="0">
              <a:schemeClr val="accent5">
                <a:shade val="8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shade val="8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shade val="8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u="none" strike="noStrike" kern="1200" baseline="0" dirty="0">
              <a:latin typeface="Gill Sans MT" panose="020B0502020104020203" pitchFamily="34" charset="0"/>
            </a:rPr>
            <a:t>EDA on previous Data to Understand variables leading to Risky Loans</a:t>
          </a:r>
          <a:endParaRPr lang="en-US" sz="1500" kern="1200" dirty="0"/>
        </a:p>
      </dsp:txBody>
      <dsp:txXfrm>
        <a:off x="0" y="554989"/>
        <a:ext cx="1727199" cy="1165478"/>
      </dsp:txXfrm>
    </dsp:sp>
    <dsp:sp modelId="{E1D3BE9F-0223-4409-8710-6BB5A31ADAB1}">
      <dsp:nvSpPr>
        <dsp:cNvPr id="0" name=""/>
        <dsp:cNvSpPr/>
      </dsp:nvSpPr>
      <dsp:spPr>
        <a:xfrm>
          <a:off x="1727199" y="554989"/>
          <a:ext cx="1727199" cy="1165478"/>
        </a:xfrm>
        <a:prstGeom prst="rect">
          <a:avLst/>
        </a:prstGeom>
        <a:gradFill rotWithShape="0">
          <a:gsLst>
            <a:gs pos="0">
              <a:schemeClr val="accent5">
                <a:shade val="80000"/>
                <a:hueOff val="362400"/>
                <a:satOff val="11804"/>
                <a:lumOff val="2435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shade val="80000"/>
                <a:hueOff val="362400"/>
                <a:satOff val="11804"/>
                <a:lumOff val="2435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shade val="80000"/>
                <a:hueOff val="362400"/>
                <a:satOff val="11804"/>
                <a:lumOff val="2435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Predict bad loans using those driving variables</a:t>
          </a:r>
        </a:p>
      </dsp:txBody>
      <dsp:txXfrm>
        <a:off x="1727199" y="554989"/>
        <a:ext cx="1727199" cy="1165478"/>
      </dsp:txXfrm>
    </dsp:sp>
    <dsp:sp modelId="{CCFCB84B-DAE0-448E-8EF8-55CF9E473E8A}">
      <dsp:nvSpPr>
        <dsp:cNvPr id="0" name=""/>
        <dsp:cNvSpPr/>
      </dsp:nvSpPr>
      <dsp:spPr>
        <a:xfrm>
          <a:off x="0" y="1720468"/>
          <a:ext cx="3454399" cy="129497"/>
        </a:xfrm>
        <a:prstGeom prst="rect">
          <a:avLst/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271B9D-5B05-C043-8EDF-374A592C6E04}">
      <dsp:nvSpPr>
        <dsp:cNvPr id="0" name=""/>
        <dsp:cNvSpPr/>
      </dsp:nvSpPr>
      <dsp:spPr>
        <a:xfrm>
          <a:off x="0" y="205330"/>
          <a:ext cx="6735443" cy="10553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/>
            <a:t>Understanding:</a:t>
          </a:r>
          <a:endParaRPr lang="en-US" sz="4400" kern="1200"/>
        </a:p>
      </dsp:txBody>
      <dsp:txXfrm>
        <a:off x="51517" y="256847"/>
        <a:ext cx="6632409" cy="952306"/>
      </dsp:txXfrm>
    </dsp:sp>
    <dsp:sp modelId="{CDDF27F3-4C36-E440-BAAD-FEFC887BE1B9}">
      <dsp:nvSpPr>
        <dsp:cNvPr id="0" name=""/>
        <dsp:cNvSpPr/>
      </dsp:nvSpPr>
      <dsp:spPr>
        <a:xfrm>
          <a:off x="0" y="1260671"/>
          <a:ext cx="6735443" cy="4098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850" tIns="55880" rIns="312928" bIns="55880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400" kern="1200"/>
            <a:t>The data provided is loans.csv which represents the data collected from years 2007 to 2011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400" kern="1200"/>
            <a:t>There are 39,717 rows and 111 columns in this dataset.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400" kern="1200"/>
            <a:t>The data have 56 columns with 85% or more null values.</a:t>
          </a:r>
        </a:p>
      </dsp:txBody>
      <dsp:txXfrm>
        <a:off x="0" y="1260671"/>
        <a:ext cx="6735443" cy="40986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2A9619-350E-C34E-83A6-188CF1F6A531}">
      <dsp:nvSpPr>
        <dsp:cNvPr id="0" name=""/>
        <dsp:cNvSpPr/>
      </dsp:nvSpPr>
      <dsp:spPr>
        <a:xfrm>
          <a:off x="0" y="113768"/>
          <a:ext cx="6735443" cy="116477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Cleaning:</a:t>
          </a:r>
          <a:endParaRPr lang="en-US" sz="2100" kern="1200"/>
        </a:p>
      </dsp:txBody>
      <dsp:txXfrm>
        <a:off x="56859" y="170627"/>
        <a:ext cx="6621725" cy="1051053"/>
      </dsp:txXfrm>
    </dsp:sp>
    <dsp:sp modelId="{0FB2F14D-F4AB-424E-8841-CEF34D670DF4}">
      <dsp:nvSpPr>
        <dsp:cNvPr id="0" name=""/>
        <dsp:cNvSpPr/>
      </dsp:nvSpPr>
      <dsp:spPr>
        <a:xfrm>
          <a:off x="0" y="1278540"/>
          <a:ext cx="6735443" cy="1782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85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i="0" kern="1200" baseline="0"/>
            <a:t>Col</a:t>
          </a:r>
          <a:r>
            <a:rPr lang="en-US" sz="1600" kern="1200"/>
            <a:t>umns with more than 85% null values, have unique identifier values, behavioral variables.. Were all dropped.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Outliers identified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Extra rows -&gt; Outliers were deleted and all values with Current in loan_status column were deleted.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Removed loans with less than 100 value and fixed high precision values to two precision</a:t>
          </a:r>
        </a:p>
      </dsp:txBody>
      <dsp:txXfrm>
        <a:off x="0" y="1278540"/>
        <a:ext cx="6735443" cy="1782269"/>
      </dsp:txXfrm>
    </dsp:sp>
    <dsp:sp modelId="{EAA60424-2E71-5E4B-B3A4-EF30E1BD3049}">
      <dsp:nvSpPr>
        <dsp:cNvPr id="0" name=""/>
        <dsp:cNvSpPr/>
      </dsp:nvSpPr>
      <dsp:spPr>
        <a:xfrm>
          <a:off x="0" y="3060810"/>
          <a:ext cx="6735443" cy="1164771"/>
        </a:xfrm>
        <a:prstGeom prst="roundRect">
          <a:avLst/>
        </a:prstGeom>
        <a:solidFill>
          <a:schemeClr val="accent2">
            <a:hueOff val="-638687"/>
            <a:satOff val="1755"/>
            <a:lumOff val="1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Analyze and impute empty values (Disguised Missing values, Significant number of Missing values in a row/column ,Partial missing values)</a:t>
          </a:r>
        </a:p>
      </dsp:txBody>
      <dsp:txXfrm>
        <a:off x="56859" y="3117669"/>
        <a:ext cx="6621725" cy="1051053"/>
      </dsp:txXfrm>
    </dsp:sp>
    <dsp:sp modelId="{2A29D573-DD35-9440-AFAD-6A9C5C3F5405}">
      <dsp:nvSpPr>
        <dsp:cNvPr id="0" name=""/>
        <dsp:cNvSpPr/>
      </dsp:nvSpPr>
      <dsp:spPr>
        <a:xfrm>
          <a:off x="0" y="4286061"/>
          <a:ext cx="6735443" cy="1164771"/>
        </a:xfrm>
        <a:prstGeom prst="roundRect">
          <a:avLst/>
        </a:prstGeom>
        <a:solidFill>
          <a:schemeClr val="accent2">
            <a:hueOff val="-1277375"/>
            <a:satOff val="3509"/>
            <a:lumOff val="23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Derived Metrics( Data/Business/Type, Creating Bins)</a:t>
          </a:r>
        </a:p>
      </dsp:txBody>
      <dsp:txXfrm>
        <a:off x="56859" y="4342920"/>
        <a:ext cx="6621725" cy="105105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BE9A9B-53B1-AB45-A05D-74072957D7BB}">
      <dsp:nvSpPr>
        <dsp:cNvPr id="0" name=""/>
        <dsp:cNvSpPr/>
      </dsp:nvSpPr>
      <dsp:spPr>
        <a:xfrm>
          <a:off x="0" y="256563"/>
          <a:ext cx="6735443" cy="15590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Univariate </a:t>
          </a:r>
        </a:p>
      </dsp:txBody>
      <dsp:txXfrm>
        <a:off x="76105" y="332668"/>
        <a:ext cx="6583233" cy="1406815"/>
      </dsp:txXfrm>
    </dsp:sp>
    <dsp:sp modelId="{B300C55F-9692-8044-BE9E-3AC25100283F}">
      <dsp:nvSpPr>
        <dsp:cNvPr id="0" name=""/>
        <dsp:cNvSpPr/>
      </dsp:nvSpPr>
      <dsp:spPr>
        <a:xfrm>
          <a:off x="0" y="2002788"/>
          <a:ext cx="6735443" cy="1559025"/>
        </a:xfrm>
        <a:prstGeom prst="roundRect">
          <a:avLst/>
        </a:prstGeom>
        <a:solidFill>
          <a:schemeClr val="accent2">
            <a:hueOff val="-638687"/>
            <a:satOff val="1755"/>
            <a:lumOff val="1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Bivariate </a:t>
          </a:r>
        </a:p>
      </dsp:txBody>
      <dsp:txXfrm>
        <a:off x="76105" y="2078893"/>
        <a:ext cx="6583233" cy="1406815"/>
      </dsp:txXfrm>
    </dsp:sp>
    <dsp:sp modelId="{16F623F6-9595-FA4B-8A9E-6378212C5300}">
      <dsp:nvSpPr>
        <dsp:cNvPr id="0" name=""/>
        <dsp:cNvSpPr/>
      </dsp:nvSpPr>
      <dsp:spPr>
        <a:xfrm>
          <a:off x="0" y="3749013"/>
          <a:ext cx="6735443" cy="1559025"/>
        </a:xfrm>
        <a:prstGeom prst="roundRect">
          <a:avLst/>
        </a:prstGeom>
        <a:solidFill>
          <a:schemeClr val="accent2">
            <a:hueOff val="-1277375"/>
            <a:satOff val="3509"/>
            <a:lumOff val="23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Multivariate </a:t>
          </a:r>
        </a:p>
      </dsp:txBody>
      <dsp:txXfrm>
        <a:off x="76105" y="3825118"/>
        <a:ext cx="6583233" cy="140681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C47FD2-5B57-4D9A-9B83-3FB593560BE9}">
      <dsp:nvSpPr>
        <dsp:cNvPr id="0" name=""/>
        <dsp:cNvSpPr/>
      </dsp:nvSpPr>
      <dsp:spPr>
        <a:xfrm>
          <a:off x="0" y="2794"/>
          <a:ext cx="6303729" cy="71954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Interest Rate</a:t>
          </a:r>
        </a:p>
      </dsp:txBody>
      <dsp:txXfrm>
        <a:off x="35125" y="37919"/>
        <a:ext cx="6233479" cy="649299"/>
      </dsp:txXfrm>
    </dsp:sp>
    <dsp:sp modelId="{2434F69D-8D90-4B8C-97AF-10825E4C7D27}">
      <dsp:nvSpPr>
        <dsp:cNvPr id="0" name=""/>
        <dsp:cNvSpPr/>
      </dsp:nvSpPr>
      <dsp:spPr>
        <a:xfrm>
          <a:off x="0" y="808744"/>
          <a:ext cx="6303729" cy="719549"/>
        </a:xfrm>
        <a:prstGeom prst="roundRect">
          <a:avLst/>
        </a:prstGeom>
        <a:solidFill>
          <a:schemeClr val="accent2">
            <a:hueOff val="-212896"/>
            <a:satOff val="585"/>
            <a:lumOff val="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Funded Investor amount</a:t>
          </a:r>
        </a:p>
      </dsp:txBody>
      <dsp:txXfrm>
        <a:off x="35125" y="843869"/>
        <a:ext cx="6233479" cy="649299"/>
      </dsp:txXfrm>
    </dsp:sp>
    <dsp:sp modelId="{82FA61F9-0A2A-4AD7-9EA5-E9AE802C1475}">
      <dsp:nvSpPr>
        <dsp:cNvPr id="0" name=""/>
        <dsp:cNvSpPr/>
      </dsp:nvSpPr>
      <dsp:spPr>
        <a:xfrm>
          <a:off x="0" y="1614694"/>
          <a:ext cx="6303729" cy="719549"/>
        </a:xfrm>
        <a:prstGeom prst="roundRect">
          <a:avLst/>
        </a:prstGeom>
        <a:solidFill>
          <a:schemeClr val="accent2">
            <a:hueOff val="-425792"/>
            <a:satOff val="1170"/>
            <a:lumOff val="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Annual Income</a:t>
          </a:r>
        </a:p>
      </dsp:txBody>
      <dsp:txXfrm>
        <a:off x="35125" y="1649819"/>
        <a:ext cx="6233479" cy="649299"/>
      </dsp:txXfrm>
    </dsp:sp>
    <dsp:sp modelId="{47C1A6A4-E67D-416A-9AEC-2178634E2673}">
      <dsp:nvSpPr>
        <dsp:cNvPr id="0" name=""/>
        <dsp:cNvSpPr/>
      </dsp:nvSpPr>
      <dsp:spPr>
        <a:xfrm>
          <a:off x="0" y="2420644"/>
          <a:ext cx="6303729" cy="719549"/>
        </a:xfrm>
        <a:prstGeom prst="roundRect">
          <a:avLst/>
        </a:prstGeom>
        <a:solidFill>
          <a:schemeClr val="accent2">
            <a:hueOff val="-638687"/>
            <a:satOff val="1755"/>
            <a:lumOff val="1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Term</a:t>
          </a:r>
        </a:p>
      </dsp:txBody>
      <dsp:txXfrm>
        <a:off x="35125" y="2455769"/>
        <a:ext cx="6233479" cy="649299"/>
      </dsp:txXfrm>
    </dsp:sp>
    <dsp:sp modelId="{CFC18123-F8DA-4BED-8762-5DC08BA89F3A}">
      <dsp:nvSpPr>
        <dsp:cNvPr id="0" name=""/>
        <dsp:cNvSpPr/>
      </dsp:nvSpPr>
      <dsp:spPr>
        <a:xfrm>
          <a:off x="0" y="3226594"/>
          <a:ext cx="6303729" cy="719549"/>
        </a:xfrm>
        <a:prstGeom prst="roundRect">
          <a:avLst/>
        </a:prstGeom>
        <a:solidFill>
          <a:schemeClr val="accent2">
            <a:hueOff val="-851583"/>
            <a:satOff val="2339"/>
            <a:lumOff val="15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Grade</a:t>
          </a:r>
        </a:p>
      </dsp:txBody>
      <dsp:txXfrm>
        <a:off x="35125" y="3261719"/>
        <a:ext cx="6233479" cy="649299"/>
      </dsp:txXfrm>
    </dsp:sp>
    <dsp:sp modelId="{4AF1ED8A-4102-4804-A020-15D8F63645F3}">
      <dsp:nvSpPr>
        <dsp:cNvPr id="0" name=""/>
        <dsp:cNvSpPr/>
      </dsp:nvSpPr>
      <dsp:spPr>
        <a:xfrm>
          <a:off x="0" y="4032544"/>
          <a:ext cx="6303729" cy="719549"/>
        </a:xfrm>
        <a:prstGeom prst="roundRect">
          <a:avLst/>
        </a:prstGeom>
        <a:solidFill>
          <a:schemeClr val="accent2">
            <a:hueOff val="-1064479"/>
            <a:satOff val="2924"/>
            <a:lumOff val="19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Purpose</a:t>
          </a:r>
        </a:p>
      </dsp:txBody>
      <dsp:txXfrm>
        <a:off x="35125" y="4067669"/>
        <a:ext cx="6233479" cy="649299"/>
      </dsp:txXfrm>
    </dsp:sp>
    <dsp:sp modelId="{FA9259E5-6E69-448D-AA15-8F2C03666894}">
      <dsp:nvSpPr>
        <dsp:cNvPr id="0" name=""/>
        <dsp:cNvSpPr/>
      </dsp:nvSpPr>
      <dsp:spPr>
        <a:xfrm>
          <a:off x="0" y="4838494"/>
          <a:ext cx="6303729" cy="719549"/>
        </a:xfrm>
        <a:prstGeom prst="roundRect">
          <a:avLst/>
        </a:prstGeom>
        <a:solidFill>
          <a:schemeClr val="accent2">
            <a:hueOff val="-1277375"/>
            <a:satOff val="3509"/>
            <a:lumOff val="23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DTI</a:t>
          </a:r>
        </a:p>
      </dsp:txBody>
      <dsp:txXfrm>
        <a:off x="35125" y="4873619"/>
        <a:ext cx="6233479" cy="64929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73AF3C-67CB-B04B-82C3-EDFAFC0A590D}">
      <dsp:nvSpPr>
        <dsp:cNvPr id="0" name=""/>
        <dsp:cNvSpPr/>
      </dsp:nvSpPr>
      <dsp:spPr>
        <a:xfrm>
          <a:off x="0" y="2717"/>
          <a:ext cx="673544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E3B16E-8758-2B43-BFC2-683A784AF438}">
      <dsp:nvSpPr>
        <dsp:cNvPr id="0" name=""/>
        <dsp:cNvSpPr/>
      </dsp:nvSpPr>
      <dsp:spPr>
        <a:xfrm>
          <a:off x="0" y="2717"/>
          <a:ext cx="6735443" cy="926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14% of the data is defaulted loans</a:t>
          </a:r>
        </a:p>
      </dsp:txBody>
      <dsp:txXfrm>
        <a:off x="0" y="2717"/>
        <a:ext cx="6735443" cy="926527"/>
      </dsp:txXfrm>
    </dsp:sp>
    <dsp:sp modelId="{C6C7A75F-48F5-BB45-802E-2C5A8B505DAC}">
      <dsp:nvSpPr>
        <dsp:cNvPr id="0" name=""/>
        <dsp:cNvSpPr/>
      </dsp:nvSpPr>
      <dsp:spPr>
        <a:xfrm>
          <a:off x="0" y="929245"/>
          <a:ext cx="6735443" cy="0"/>
        </a:xfrm>
        <a:prstGeom prst="line">
          <a:avLst/>
        </a:prstGeom>
        <a:solidFill>
          <a:schemeClr val="accent2">
            <a:hueOff val="-255475"/>
            <a:satOff val="702"/>
            <a:lumOff val="470"/>
            <a:alphaOff val="0"/>
          </a:schemeClr>
        </a:solidFill>
        <a:ln w="12700" cap="flat" cmpd="sng" algn="ctr">
          <a:solidFill>
            <a:schemeClr val="accent2">
              <a:hueOff val="-255475"/>
              <a:satOff val="702"/>
              <a:lumOff val="4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329880-A85E-AC42-BBEE-7F83F6A59251}">
      <dsp:nvSpPr>
        <dsp:cNvPr id="0" name=""/>
        <dsp:cNvSpPr/>
      </dsp:nvSpPr>
      <dsp:spPr>
        <a:xfrm>
          <a:off x="0" y="929245"/>
          <a:ext cx="6735443" cy="926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Loans issued with greater than 25% interest rate shows high risk on business and has high percentage of loan default. (Interest Rate)</a:t>
          </a:r>
        </a:p>
      </dsp:txBody>
      <dsp:txXfrm>
        <a:off x="0" y="929245"/>
        <a:ext cx="6735443" cy="926527"/>
      </dsp:txXfrm>
    </dsp:sp>
    <dsp:sp modelId="{624E767D-7475-8B43-A1C9-2426C4AC6FD7}">
      <dsp:nvSpPr>
        <dsp:cNvPr id="0" name=""/>
        <dsp:cNvSpPr/>
      </dsp:nvSpPr>
      <dsp:spPr>
        <a:xfrm>
          <a:off x="0" y="1855773"/>
          <a:ext cx="6735443" cy="0"/>
        </a:xfrm>
        <a:prstGeom prst="line">
          <a:avLst/>
        </a:prstGeom>
        <a:solidFill>
          <a:schemeClr val="accent2">
            <a:hueOff val="-510950"/>
            <a:satOff val="1404"/>
            <a:lumOff val="941"/>
            <a:alphaOff val="0"/>
          </a:schemeClr>
        </a:solidFill>
        <a:ln w="12700" cap="flat" cmpd="sng" algn="ctr">
          <a:solidFill>
            <a:schemeClr val="accent2">
              <a:hueOff val="-510950"/>
              <a:satOff val="1404"/>
              <a:lumOff val="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F7CF19-3A31-AF4F-AB0C-AFAE944F6147}">
      <dsp:nvSpPr>
        <dsp:cNvPr id="0" name=""/>
        <dsp:cNvSpPr/>
      </dsp:nvSpPr>
      <dsp:spPr>
        <a:xfrm>
          <a:off x="0" y="1855773"/>
          <a:ext cx="6735443" cy="926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Most of the loans issued are 36-month period, long term loans (6o months) has higher % of loan defaults.</a:t>
          </a:r>
        </a:p>
      </dsp:txBody>
      <dsp:txXfrm>
        <a:off x="0" y="1855773"/>
        <a:ext cx="6735443" cy="926527"/>
      </dsp:txXfrm>
    </dsp:sp>
    <dsp:sp modelId="{DA858370-04D9-C94C-9A9D-CD212FF24C94}">
      <dsp:nvSpPr>
        <dsp:cNvPr id="0" name=""/>
        <dsp:cNvSpPr/>
      </dsp:nvSpPr>
      <dsp:spPr>
        <a:xfrm>
          <a:off x="0" y="2782301"/>
          <a:ext cx="6735443" cy="0"/>
        </a:xfrm>
        <a:prstGeom prst="line">
          <a:avLst/>
        </a:prstGeom>
        <a:solidFill>
          <a:schemeClr val="accent2">
            <a:hueOff val="-766425"/>
            <a:satOff val="2105"/>
            <a:lumOff val="1411"/>
            <a:alphaOff val="0"/>
          </a:schemeClr>
        </a:solidFill>
        <a:ln w="12700" cap="flat" cmpd="sng" algn="ctr">
          <a:solidFill>
            <a:schemeClr val="accent2">
              <a:hueOff val="-766425"/>
              <a:satOff val="2105"/>
              <a:lumOff val="141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F00545-6A5D-5B4A-8795-F555697ED03E}">
      <dsp:nvSpPr>
        <dsp:cNvPr id="0" name=""/>
        <dsp:cNvSpPr/>
      </dsp:nvSpPr>
      <dsp:spPr>
        <a:xfrm>
          <a:off x="0" y="2782301"/>
          <a:ext cx="6735443" cy="926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Loan grades A to C are the most common loans issued and can be considered safe to invest. Loan grades D to G is more likelihood to default. (Grade)</a:t>
          </a:r>
        </a:p>
      </dsp:txBody>
      <dsp:txXfrm>
        <a:off x="0" y="2782301"/>
        <a:ext cx="6735443" cy="926527"/>
      </dsp:txXfrm>
    </dsp:sp>
    <dsp:sp modelId="{F8B952F1-B170-CD49-B4DE-60EE33ADAFEA}">
      <dsp:nvSpPr>
        <dsp:cNvPr id="0" name=""/>
        <dsp:cNvSpPr/>
      </dsp:nvSpPr>
      <dsp:spPr>
        <a:xfrm>
          <a:off x="0" y="3708828"/>
          <a:ext cx="6735443" cy="0"/>
        </a:xfrm>
        <a:prstGeom prst="line">
          <a:avLst/>
        </a:prstGeom>
        <a:solidFill>
          <a:schemeClr val="accent2">
            <a:hueOff val="-1021900"/>
            <a:satOff val="2807"/>
            <a:lumOff val="1882"/>
            <a:alphaOff val="0"/>
          </a:schemeClr>
        </a:solidFill>
        <a:ln w="12700" cap="flat" cmpd="sng" algn="ctr">
          <a:solidFill>
            <a:schemeClr val="accent2">
              <a:hueOff val="-1021900"/>
              <a:satOff val="2807"/>
              <a:lumOff val="18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4A51FF-825A-4F4D-BD88-C8B628DD74A0}">
      <dsp:nvSpPr>
        <dsp:cNvPr id="0" name=""/>
        <dsp:cNvSpPr/>
      </dsp:nvSpPr>
      <dsp:spPr>
        <a:xfrm>
          <a:off x="0" y="3708828"/>
          <a:ext cx="6735443" cy="926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Issuing loans for  the purpose of small business and Debit consolidation has higher chances of default. ( Purpose)</a:t>
          </a:r>
        </a:p>
      </dsp:txBody>
      <dsp:txXfrm>
        <a:off x="0" y="3708828"/>
        <a:ext cx="6735443" cy="926527"/>
      </dsp:txXfrm>
    </dsp:sp>
    <dsp:sp modelId="{ED290553-F91B-496A-9B1B-6FAFCD4E08D4}">
      <dsp:nvSpPr>
        <dsp:cNvPr id="0" name=""/>
        <dsp:cNvSpPr/>
      </dsp:nvSpPr>
      <dsp:spPr>
        <a:xfrm>
          <a:off x="0" y="4635356"/>
          <a:ext cx="6735443" cy="0"/>
        </a:xfrm>
        <a:prstGeom prst="line">
          <a:avLst/>
        </a:prstGeom>
        <a:solidFill>
          <a:schemeClr val="accent2">
            <a:hueOff val="-1277375"/>
            <a:satOff val="3509"/>
            <a:lumOff val="2352"/>
            <a:alphaOff val="0"/>
          </a:schemeClr>
        </a:solidFill>
        <a:ln w="12700" cap="flat" cmpd="sng" algn="ctr">
          <a:solidFill>
            <a:schemeClr val="accent2">
              <a:hueOff val="-1277375"/>
              <a:satOff val="3509"/>
              <a:lumOff val="23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250F55-4EC1-4ED4-84CA-2BCA69D9F66C}">
      <dsp:nvSpPr>
        <dsp:cNvPr id="0" name=""/>
        <dsp:cNvSpPr/>
      </dsp:nvSpPr>
      <dsp:spPr>
        <a:xfrm>
          <a:off x="0" y="4635356"/>
          <a:ext cx="6735443" cy="926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Issuing loans to people with annual income less than 50 K has a  higher risk on business, the higher the  annual income of a client the lower the chance of a loan to default. (Annual Income)</a:t>
          </a:r>
        </a:p>
      </dsp:txBody>
      <dsp:txXfrm>
        <a:off x="0" y="4635356"/>
        <a:ext cx="6735443" cy="92652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5512AE-BBD7-A642-8369-0572DC43B0AE}">
      <dsp:nvSpPr>
        <dsp:cNvPr id="0" name=""/>
        <dsp:cNvSpPr/>
      </dsp:nvSpPr>
      <dsp:spPr>
        <a:xfrm>
          <a:off x="0" y="679"/>
          <a:ext cx="673544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751420-76C0-E544-9382-8689435F89CA}">
      <dsp:nvSpPr>
        <dsp:cNvPr id="0" name=""/>
        <dsp:cNvSpPr/>
      </dsp:nvSpPr>
      <dsp:spPr>
        <a:xfrm>
          <a:off x="0" y="679"/>
          <a:ext cx="6735443" cy="1112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High value loans issued for clients with annual income less than 100K leads to an increased risk of default.</a:t>
          </a:r>
        </a:p>
      </dsp:txBody>
      <dsp:txXfrm>
        <a:off x="0" y="679"/>
        <a:ext cx="6735443" cy="1112648"/>
      </dsp:txXfrm>
    </dsp:sp>
    <dsp:sp modelId="{B9722E39-A7C8-5847-879C-304B2664A657}">
      <dsp:nvSpPr>
        <dsp:cNvPr id="0" name=""/>
        <dsp:cNvSpPr/>
      </dsp:nvSpPr>
      <dsp:spPr>
        <a:xfrm>
          <a:off x="0" y="1113327"/>
          <a:ext cx="6735443" cy="0"/>
        </a:xfrm>
        <a:prstGeom prst="line">
          <a:avLst/>
        </a:prstGeom>
        <a:solidFill>
          <a:schemeClr val="accent2">
            <a:hueOff val="-319344"/>
            <a:satOff val="877"/>
            <a:lumOff val="588"/>
            <a:alphaOff val="0"/>
          </a:schemeClr>
        </a:solidFill>
        <a:ln w="12700" cap="flat" cmpd="sng" algn="ctr">
          <a:solidFill>
            <a:schemeClr val="accent2">
              <a:hueOff val="-319344"/>
              <a:satOff val="877"/>
              <a:lumOff val="5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ED9FF0-4273-C04A-8B63-B2EDDC074982}">
      <dsp:nvSpPr>
        <dsp:cNvPr id="0" name=""/>
        <dsp:cNvSpPr/>
      </dsp:nvSpPr>
      <dsp:spPr>
        <a:xfrm>
          <a:off x="0" y="1113327"/>
          <a:ext cx="6735443" cy="1112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To reduce business loss do not issue long term loans if the loan interest rate is 10% or higher. </a:t>
          </a:r>
        </a:p>
      </dsp:txBody>
      <dsp:txXfrm>
        <a:off x="0" y="1113327"/>
        <a:ext cx="6735443" cy="1112648"/>
      </dsp:txXfrm>
    </dsp:sp>
    <dsp:sp modelId="{47251447-B24C-A149-99C7-488895AF7550}">
      <dsp:nvSpPr>
        <dsp:cNvPr id="0" name=""/>
        <dsp:cNvSpPr/>
      </dsp:nvSpPr>
      <dsp:spPr>
        <a:xfrm>
          <a:off x="0" y="2225976"/>
          <a:ext cx="6735443" cy="0"/>
        </a:xfrm>
        <a:prstGeom prst="line">
          <a:avLst/>
        </a:prstGeom>
        <a:solidFill>
          <a:schemeClr val="accent2">
            <a:hueOff val="-638687"/>
            <a:satOff val="1755"/>
            <a:lumOff val="1176"/>
            <a:alphaOff val="0"/>
          </a:schemeClr>
        </a:solidFill>
        <a:ln w="12700" cap="flat" cmpd="sng" algn="ctr">
          <a:solidFill>
            <a:schemeClr val="accent2">
              <a:hueOff val="-638687"/>
              <a:satOff val="1755"/>
              <a:lumOff val="11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BF3BAA-4735-5448-B84D-DD93F21C92AB}">
      <dsp:nvSpPr>
        <dsp:cNvPr id="0" name=""/>
        <dsp:cNvSpPr/>
      </dsp:nvSpPr>
      <dsp:spPr>
        <a:xfrm>
          <a:off x="0" y="2225976"/>
          <a:ext cx="6735443" cy="1112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Small business shows the highest % of a loan default, the company must selectively pick applicants in this category.  (Purpose)</a:t>
          </a:r>
        </a:p>
      </dsp:txBody>
      <dsp:txXfrm>
        <a:off x="0" y="2225976"/>
        <a:ext cx="6735443" cy="1112648"/>
      </dsp:txXfrm>
    </dsp:sp>
    <dsp:sp modelId="{E620C35A-4315-9346-9371-7EC4A193EE8C}">
      <dsp:nvSpPr>
        <dsp:cNvPr id="0" name=""/>
        <dsp:cNvSpPr/>
      </dsp:nvSpPr>
      <dsp:spPr>
        <a:xfrm>
          <a:off x="0" y="3338625"/>
          <a:ext cx="6735443" cy="0"/>
        </a:xfrm>
        <a:prstGeom prst="line">
          <a:avLst/>
        </a:prstGeom>
        <a:solidFill>
          <a:schemeClr val="accent2">
            <a:hueOff val="-958031"/>
            <a:satOff val="2632"/>
            <a:lumOff val="1764"/>
            <a:alphaOff val="0"/>
          </a:schemeClr>
        </a:solidFill>
        <a:ln w="12700" cap="flat" cmpd="sng" algn="ctr">
          <a:solidFill>
            <a:schemeClr val="accent2">
              <a:hueOff val="-958031"/>
              <a:satOff val="2632"/>
              <a:lumOff val="17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3BB033-E26B-564D-95E4-27119EE02E6A}">
      <dsp:nvSpPr>
        <dsp:cNvPr id="0" name=""/>
        <dsp:cNvSpPr/>
      </dsp:nvSpPr>
      <dsp:spPr>
        <a:xfrm>
          <a:off x="0" y="3338625"/>
          <a:ext cx="6735443" cy="1112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Funded amounts greater than 23K has the highest % of loan defaults as the funded amount increase the chance of a loan to default increases (Funded Amount)</a:t>
          </a:r>
        </a:p>
      </dsp:txBody>
      <dsp:txXfrm>
        <a:off x="0" y="3338625"/>
        <a:ext cx="6735443" cy="1112648"/>
      </dsp:txXfrm>
    </dsp:sp>
    <dsp:sp modelId="{2BD72EE4-0E3D-4997-A306-31EB78F9A5F1}">
      <dsp:nvSpPr>
        <dsp:cNvPr id="0" name=""/>
        <dsp:cNvSpPr/>
      </dsp:nvSpPr>
      <dsp:spPr>
        <a:xfrm>
          <a:off x="0" y="4451274"/>
          <a:ext cx="6735443" cy="0"/>
        </a:xfrm>
        <a:prstGeom prst="line">
          <a:avLst/>
        </a:prstGeom>
        <a:solidFill>
          <a:schemeClr val="accent2">
            <a:hueOff val="-1277375"/>
            <a:satOff val="3509"/>
            <a:lumOff val="2352"/>
            <a:alphaOff val="0"/>
          </a:schemeClr>
        </a:solidFill>
        <a:ln w="12700" cap="flat" cmpd="sng" algn="ctr">
          <a:solidFill>
            <a:schemeClr val="accent2">
              <a:hueOff val="-1277375"/>
              <a:satOff val="3509"/>
              <a:lumOff val="23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37525C-ACA9-4213-A893-E22E021BAC9A}">
      <dsp:nvSpPr>
        <dsp:cNvPr id="0" name=""/>
        <dsp:cNvSpPr/>
      </dsp:nvSpPr>
      <dsp:spPr>
        <a:xfrm>
          <a:off x="0" y="4451274"/>
          <a:ext cx="6735443" cy="1112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To conclude and reduce future loss do not issue loans for the purpose of debt consolidation if the loan grade is between (C to F) (Purpose-Grade)</a:t>
          </a:r>
        </a:p>
      </dsp:txBody>
      <dsp:txXfrm>
        <a:off x="0" y="4451274"/>
        <a:ext cx="6735443" cy="11126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640208-C0AB-4866-8E91-F78600F680B8}" type="datetimeFigureOut">
              <a:rPr lang="en-US" smtClean="0"/>
              <a:t>8/11/22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615A9B-745F-4B63-BB32-7DD6E209C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04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15A9B-745F-4B63-BB32-7DD6E209C1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617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38BC1-EFD6-924F-8338-F7C0A93995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251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4830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166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6229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341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9604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421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3933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4833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9025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4618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7941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8/11/22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6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46" r:id="rId5"/>
    <p:sldLayoutId id="2147483751" r:id="rId6"/>
    <p:sldLayoutId id="2147483747" r:id="rId7"/>
    <p:sldLayoutId id="2147483748" r:id="rId8"/>
    <p:sldLayoutId id="2147483749" r:id="rId9"/>
    <p:sldLayoutId id="2147483750" r:id="rId10"/>
    <p:sldLayoutId id="214748375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DD453324-C6A3-43E4-B553-D28495028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E2635EE6-D269-46B5-8431-4D0F084D4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4"/>
            <a:ext cx="6252552" cy="6858003"/>
          </a:xfrm>
          <a:custGeom>
            <a:avLst/>
            <a:gdLst>
              <a:gd name="connsiteX0" fmla="*/ 2609706 w 6252552"/>
              <a:gd name="connsiteY0" fmla="*/ 0 h 6858003"/>
              <a:gd name="connsiteX1" fmla="*/ 6252552 w 6252552"/>
              <a:gd name="connsiteY1" fmla="*/ 0 h 6858003"/>
              <a:gd name="connsiteX2" fmla="*/ 6252552 w 6252552"/>
              <a:gd name="connsiteY2" fmla="*/ 6858002 h 6858003"/>
              <a:gd name="connsiteX3" fmla="*/ 6228060 w 6252552"/>
              <a:gd name="connsiteY3" fmla="*/ 6858002 h 6858003"/>
              <a:gd name="connsiteX4" fmla="*/ 6228060 w 6252552"/>
              <a:gd name="connsiteY4" fmla="*/ 6858003 h 6858003"/>
              <a:gd name="connsiteX5" fmla="*/ 0 w 6252552"/>
              <a:gd name="connsiteY5" fmla="*/ 6858003 h 6858003"/>
              <a:gd name="connsiteX6" fmla="*/ 0 w 6252552"/>
              <a:gd name="connsiteY6" fmla="*/ 1 h 6858003"/>
              <a:gd name="connsiteX7" fmla="*/ 2609701 w 6252552"/>
              <a:gd name="connsiteY7" fmla="*/ 1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52552" h="6858003">
                <a:moveTo>
                  <a:pt x="2609706" y="0"/>
                </a:moveTo>
                <a:lnTo>
                  <a:pt x="6252552" y="0"/>
                </a:lnTo>
                <a:lnTo>
                  <a:pt x="6252552" y="6858002"/>
                </a:lnTo>
                <a:lnTo>
                  <a:pt x="6228060" y="6858002"/>
                </a:lnTo>
                <a:lnTo>
                  <a:pt x="6228060" y="6858003"/>
                </a:lnTo>
                <a:lnTo>
                  <a:pt x="0" y="6858003"/>
                </a:lnTo>
                <a:lnTo>
                  <a:pt x="0" y="1"/>
                </a:lnTo>
                <a:lnTo>
                  <a:pt x="260970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18E928D9-3091-4385-B979-265D55AD0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3011">
            <a:off x="2974408" y="70086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496C0E-A7AF-C5B2-D62C-A156430F39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795509"/>
            <a:ext cx="5271106" cy="279860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Online Lending Club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83581DC8-8E70-13C8-4A26-5915CA1352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1" r="1" b="1"/>
          <a:stretch/>
        </p:blipFill>
        <p:spPr>
          <a:xfrm>
            <a:off x="6509916" y="143441"/>
            <a:ext cx="5431801" cy="3143436"/>
          </a:xfrm>
          <a:custGeom>
            <a:avLst/>
            <a:gdLst/>
            <a:ahLst/>
            <a:cxnLst/>
            <a:rect l="l" t="t" r="r" b="b"/>
            <a:pathLst>
              <a:path w="5096871" h="3143436">
                <a:moveTo>
                  <a:pt x="75600" y="0"/>
                </a:moveTo>
                <a:lnTo>
                  <a:pt x="5021271" y="0"/>
                </a:lnTo>
                <a:cubicBezTo>
                  <a:pt x="5063024" y="0"/>
                  <a:pt x="5096871" y="33847"/>
                  <a:pt x="5096871" y="75600"/>
                </a:cubicBezTo>
                <a:lnTo>
                  <a:pt x="5096871" y="3067836"/>
                </a:lnTo>
                <a:cubicBezTo>
                  <a:pt x="5096871" y="3109589"/>
                  <a:pt x="5063024" y="3143436"/>
                  <a:pt x="5021271" y="3143436"/>
                </a:cubicBezTo>
                <a:lnTo>
                  <a:pt x="75600" y="3143436"/>
                </a:lnTo>
                <a:cubicBezTo>
                  <a:pt x="33847" y="3143436"/>
                  <a:pt x="0" y="3109589"/>
                  <a:pt x="0" y="3067836"/>
                </a:cubicBezTo>
                <a:lnTo>
                  <a:pt x="0" y="75600"/>
                </a:lnTo>
                <a:cubicBezTo>
                  <a:pt x="0" y="33847"/>
                  <a:pt x="33847" y="0"/>
                  <a:pt x="75600" y="0"/>
                </a:cubicBezTo>
                <a:close/>
              </a:path>
            </a:pathLst>
          </a:custGeom>
        </p:spPr>
      </p:pic>
      <p:sp>
        <p:nvSpPr>
          <p:cNvPr id="58" name="Oval 57">
            <a:extLst>
              <a:ext uri="{FF2B5EF4-FFF2-40B4-BE49-F238E27FC236}">
                <a16:creationId xmlns:a16="http://schemas.microsoft.com/office/drawing/2014/main" id="{7D602432-D774-4CF5-94E8-7D52D0105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1186" y="5486807"/>
            <a:ext cx="491961" cy="49196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F6F3E-B250-123B-3E10-4F480DF09F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3686187"/>
            <a:ext cx="5271106" cy="247648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Prepared By:</a:t>
            </a:r>
          </a:p>
          <a:p>
            <a:pPr algn="l"/>
            <a:r>
              <a:rPr lang="en-US" dirty="0">
                <a:solidFill>
                  <a:srgbClr val="FFFFFF"/>
                </a:solidFill>
              </a:rPr>
              <a:t>Khalid Mohamad </a:t>
            </a:r>
            <a:r>
              <a:rPr lang="en-US" dirty="0" err="1">
                <a:solidFill>
                  <a:srgbClr val="FFFFFF"/>
                </a:solidFill>
              </a:rPr>
              <a:t>Aladin</a:t>
            </a:r>
            <a:r>
              <a:rPr lang="en-US" dirty="0">
                <a:solidFill>
                  <a:srgbClr val="FFFFFF"/>
                </a:solidFill>
              </a:rPr>
              <a:t> Hafez Omar    </a:t>
            </a:r>
          </a:p>
          <a:p>
            <a:pPr algn="l"/>
            <a:r>
              <a:rPr lang="en-US" sz="1200" dirty="0" err="1">
                <a:solidFill>
                  <a:srgbClr val="FFFFFF"/>
                </a:solidFill>
              </a:rPr>
              <a:t>Email:khalidomarasu@gmail.com</a:t>
            </a:r>
            <a:endParaRPr lang="en-US" sz="1200" dirty="0">
              <a:solidFill>
                <a:srgbClr val="FFFFFF"/>
              </a:solidFill>
            </a:endParaRPr>
          </a:p>
          <a:p>
            <a:pPr algn="l"/>
            <a:r>
              <a:rPr lang="en-US" dirty="0">
                <a:solidFill>
                  <a:srgbClr val="FFFFFF"/>
                </a:solidFill>
              </a:rPr>
              <a:t>Nadeem Akhter</a:t>
            </a:r>
          </a:p>
          <a:p>
            <a:pPr algn="l"/>
            <a:r>
              <a:rPr lang="en-US" sz="1200" dirty="0" err="1">
                <a:solidFill>
                  <a:srgbClr val="FFFFFF"/>
                </a:solidFill>
              </a:rPr>
              <a:t>Email:MNadeemAkhter@hotmail.com</a:t>
            </a:r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47" name="Picture 2" descr="Lending Club: Platform Success but P2P failure? - Digital Innovation and  Transformation">
            <a:extLst>
              <a:ext uri="{FF2B5EF4-FFF2-40B4-BE49-F238E27FC236}">
                <a16:creationId xmlns:a16="http://schemas.microsoft.com/office/drawing/2014/main" id="{C26F148B-ABBF-2BE1-7D95-28B18C4713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" t="-145" r="162" b="144"/>
          <a:stretch/>
        </p:blipFill>
        <p:spPr bwMode="auto">
          <a:xfrm>
            <a:off x="6509916" y="3616516"/>
            <a:ext cx="5431800" cy="2098484"/>
          </a:xfrm>
          <a:custGeom>
            <a:avLst/>
            <a:gdLst/>
            <a:ahLst/>
            <a:cxnLst/>
            <a:rect l="l" t="t" r="r" b="b"/>
            <a:pathLst>
              <a:path w="5096871" h="3187173">
                <a:moveTo>
                  <a:pt x="76652" y="0"/>
                </a:moveTo>
                <a:lnTo>
                  <a:pt x="5020219" y="0"/>
                </a:lnTo>
                <a:cubicBezTo>
                  <a:pt x="5062553" y="0"/>
                  <a:pt x="5096871" y="34318"/>
                  <a:pt x="5096871" y="76652"/>
                </a:cubicBezTo>
                <a:lnTo>
                  <a:pt x="5096871" y="3110521"/>
                </a:lnTo>
                <a:cubicBezTo>
                  <a:pt x="5096871" y="3152855"/>
                  <a:pt x="5062553" y="3187173"/>
                  <a:pt x="5020219" y="3187173"/>
                </a:cubicBezTo>
                <a:lnTo>
                  <a:pt x="76652" y="3187173"/>
                </a:lnTo>
                <a:cubicBezTo>
                  <a:pt x="34318" y="3187173"/>
                  <a:pt x="0" y="3152855"/>
                  <a:pt x="0" y="3110521"/>
                </a:cubicBezTo>
                <a:lnTo>
                  <a:pt x="0" y="76652"/>
                </a:lnTo>
                <a:cubicBezTo>
                  <a:pt x="0" y="34318"/>
                  <a:pt x="34318" y="0"/>
                  <a:pt x="7665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64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0669F-EF0F-BCA9-E179-BDF4ADA4C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6515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Loan Status</a:t>
            </a:r>
          </a:p>
        </p:txBody>
      </p:sp>
      <p:pic>
        <p:nvPicPr>
          <p:cNvPr id="14" name="Picture 13" descr="Chart, sunburst chart&#10;&#10;Description automatically generated">
            <a:extLst>
              <a:ext uri="{FF2B5EF4-FFF2-40B4-BE49-F238E27FC236}">
                <a16:creationId xmlns:a16="http://schemas.microsoft.com/office/drawing/2014/main" id="{DFAD202A-02BD-BC79-38DF-ABC730E76D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0" t="26789" r="56742" b="22421"/>
          <a:stretch/>
        </p:blipFill>
        <p:spPr>
          <a:xfrm>
            <a:off x="838199" y="652505"/>
            <a:ext cx="5440195" cy="5440101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86" name="Arc 85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068F95-4758-A7C7-01CD-D2338A331D7D}"/>
              </a:ext>
            </a:extLst>
          </p:cNvPr>
          <p:cNvSpPr txBox="1"/>
          <p:nvPr/>
        </p:nvSpPr>
        <p:spPr>
          <a:xfrm>
            <a:off x="6769570" y="1345178"/>
            <a:ext cx="4771178" cy="4388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The total number of defaulted loans </a:t>
            </a:r>
            <a:r>
              <a:rPr lang="en-US" sz="2400" b="1" dirty="0"/>
              <a:t>4,999 Loans </a:t>
            </a:r>
            <a:r>
              <a:rPr lang="en-US" sz="2400" dirty="0"/>
              <a:t>which represents </a:t>
            </a:r>
            <a:r>
              <a:rPr lang="en-US" sz="2400" b="1" dirty="0"/>
              <a:t>14.4%</a:t>
            </a:r>
            <a:r>
              <a:rPr lang="en-US" sz="2400" dirty="0"/>
              <a:t> of the whole dataset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85.7 % </a:t>
            </a:r>
            <a:r>
              <a:rPr lang="en-US" sz="2400" dirty="0"/>
              <a:t>of the loans issued are </a:t>
            </a:r>
            <a:r>
              <a:rPr lang="en-US" sz="2400" b="1" dirty="0"/>
              <a:t>fully paid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5802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sunburst chart&#10;&#10;Description automatically generated">
            <a:extLst>
              <a:ext uri="{FF2B5EF4-FFF2-40B4-BE49-F238E27FC236}">
                <a16:creationId xmlns:a16="http://schemas.microsoft.com/office/drawing/2014/main" id="{2F4404D5-4663-81D1-A809-17765B2C5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74" y="1347608"/>
            <a:ext cx="5047065" cy="3173447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7BF112-ACDD-A8C9-4609-542739975B74}"/>
              </a:ext>
            </a:extLst>
          </p:cNvPr>
          <p:cNvSpPr txBox="1"/>
          <p:nvPr/>
        </p:nvSpPr>
        <p:spPr>
          <a:xfrm>
            <a:off x="609600" y="4674112"/>
            <a:ext cx="4724739" cy="1599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 65.8% of investors invested from 0 to 10,000   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13.3% of investors gave more than 23k USD to borrowers.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 Only 10% of the loans issued range between 10k to 12k.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17FAA-4064-7476-C4DD-6F6DEBE76362}"/>
              </a:ext>
            </a:extLst>
          </p:cNvPr>
          <p:cNvSpPr txBox="1">
            <a:spLocks/>
          </p:cNvSpPr>
          <p:nvPr/>
        </p:nvSpPr>
        <p:spPr>
          <a:xfrm>
            <a:off x="287274" y="144212"/>
            <a:ext cx="4771178" cy="1160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3700"/>
            </a:br>
            <a:r>
              <a:rPr lang="en-US" sz="3700"/>
              <a:t>Funded Investors Amount</a:t>
            </a:r>
            <a:endParaRPr lang="en-US" sz="37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375869B-1C4E-BD20-6947-3E568AFA9A93}"/>
              </a:ext>
            </a:extLst>
          </p:cNvPr>
          <p:cNvSpPr txBox="1">
            <a:spLocks/>
          </p:cNvSpPr>
          <p:nvPr/>
        </p:nvSpPr>
        <p:spPr>
          <a:xfrm>
            <a:off x="6096000" y="143296"/>
            <a:ext cx="4771178" cy="1160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3700" dirty="0"/>
            </a:br>
            <a:r>
              <a:rPr lang="en-US" sz="3700" dirty="0"/>
              <a:t>Annual Income Range</a:t>
            </a:r>
          </a:p>
        </p:txBody>
      </p:sp>
      <p:pic>
        <p:nvPicPr>
          <p:cNvPr id="6" name="Picture 5" descr="Chart, sunburst chart&#10;&#10;Description automatically generated">
            <a:extLst>
              <a:ext uri="{FF2B5EF4-FFF2-40B4-BE49-F238E27FC236}">
                <a16:creationId xmlns:a16="http://schemas.microsoft.com/office/drawing/2014/main" id="{93624161-AEA9-194C-0BDD-65AC22CD6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49798"/>
            <a:ext cx="5372580" cy="3173447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1AC460-66B2-B25C-4377-17316F356EB6}"/>
              </a:ext>
            </a:extLst>
          </p:cNvPr>
          <p:cNvSpPr txBox="1"/>
          <p:nvPr/>
        </p:nvSpPr>
        <p:spPr>
          <a:xfrm>
            <a:off x="6028385" y="4674113"/>
            <a:ext cx="5554015" cy="1185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Almost 37% of the clients make 25k to 50k each year.    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67% of the borrower's annual salary ranges between 25k to 75K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15% of the borrowers have a salary range of 75k to 100k yearly.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7.35% of the clients make less than 25K a year.</a:t>
            </a:r>
          </a:p>
        </p:txBody>
      </p:sp>
    </p:spTree>
    <p:extLst>
      <p:ext uri="{BB962C8B-B14F-4D97-AF65-F5344CB8AC3E}">
        <p14:creationId xmlns:p14="http://schemas.microsoft.com/office/powerpoint/2010/main" val="1947066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sunburst chart&#10;&#10;Description automatically generated">
            <a:extLst>
              <a:ext uri="{FF2B5EF4-FFF2-40B4-BE49-F238E27FC236}">
                <a16:creationId xmlns:a16="http://schemas.microsoft.com/office/drawing/2014/main" id="{CE69AC51-29C6-2BF8-2204-ED5C1B899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785832"/>
            <a:ext cx="5440195" cy="3173447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AB68B84-0266-AA55-D2D8-3F22B6B4A1A4}"/>
              </a:ext>
            </a:extLst>
          </p:cNvPr>
          <p:cNvSpPr txBox="1"/>
          <p:nvPr/>
        </p:nvSpPr>
        <p:spPr>
          <a:xfrm>
            <a:off x="6769570" y="1825625"/>
            <a:ext cx="4771178" cy="4388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50% of the loans issued had an interest rate of 10 to 15%.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 The maximum interest rate was 25% and more and it covers 18.7 % of the total loans issued.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The lowest interest charged on loans ranges between 0 to 7.5% and it represent 18.8% if the loans issued.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Only 15% of the loans issued had an interest rate less than 7.5%</a:t>
            </a:r>
          </a:p>
        </p:txBody>
      </p:sp>
    </p:spTree>
    <p:extLst>
      <p:ext uri="{BB962C8B-B14F-4D97-AF65-F5344CB8AC3E}">
        <p14:creationId xmlns:p14="http://schemas.microsoft.com/office/powerpoint/2010/main" val="4294530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0669F-EF0F-BCA9-E179-BDF4ADA4C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116011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Term</a:t>
            </a:r>
          </a:p>
        </p:txBody>
      </p:sp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59CB5D09-1CDF-DEFB-7758-73D8DAAE30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6" t="27405" r="57054" b="22156"/>
          <a:stretch/>
        </p:blipFill>
        <p:spPr>
          <a:xfrm>
            <a:off x="838199" y="591710"/>
            <a:ext cx="5440195" cy="5561691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53" name="Arc 52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C8EED7-D8E8-8B51-31B9-F059EC70DE93}"/>
              </a:ext>
            </a:extLst>
          </p:cNvPr>
          <p:cNvSpPr txBox="1"/>
          <p:nvPr/>
        </p:nvSpPr>
        <p:spPr>
          <a:xfrm>
            <a:off x="6769570" y="1825625"/>
            <a:ext cx="4771178" cy="4388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77.1%</a:t>
            </a:r>
            <a:r>
              <a:rPr lang="en-US" sz="2400" dirty="0"/>
              <a:t> of the terms issued are issued on a short-term plan of </a:t>
            </a:r>
            <a:r>
              <a:rPr lang="en-US" sz="2400" b="1" dirty="0"/>
              <a:t>36 months </a:t>
            </a:r>
            <a:r>
              <a:rPr lang="en-US" sz="2400" dirty="0"/>
              <a:t>and only </a:t>
            </a:r>
            <a:r>
              <a:rPr lang="en-US" sz="2400" b="1" dirty="0"/>
              <a:t>22.9%</a:t>
            </a:r>
            <a:r>
              <a:rPr lang="en-US" sz="2400" dirty="0"/>
              <a:t> were issued on a long-term plan of </a:t>
            </a:r>
            <a:r>
              <a:rPr lang="en-US" sz="2400" b="1" dirty="0"/>
              <a:t>60 months</a:t>
            </a:r>
            <a:r>
              <a:rPr lang="en-US" sz="2400" dirty="0"/>
              <a:t>.  </a:t>
            </a:r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We can conclude that most of the borrowers take loans on shorter payment plans as an assumption reason of higher interest charged on long term plans.</a:t>
            </a:r>
          </a:p>
        </p:txBody>
      </p:sp>
    </p:spTree>
    <p:extLst>
      <p:ext uri="{BB962C8B-B14F-4D97-AF65-F5344CB8AC3E}">
        <p14:creationId xmlns:p14="http://schemas.microsoft.com/office/powerpoint/2010/main" val="1674171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3E60C6D-4E85-4E14-BCDF-BF15C241F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0669F-EF0F-BCA9-E179-BDF4ADA4C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294" y="486184"/>
            <a:ext cx="5397237" cy="7738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Grades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BCF7346-F409-0D58-D94C-61AE9A2CF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22" t="8227"/>
          <a:stretch/>
        </p:blipFill>
        <p:spPr>
          <a:xfrm>
            <a:off x="4907695" y="2276508"/>
            <a:ext cx="774942" cy="2733294"/>
          </a:xfrm>
          <a:custGeom>
            <a:avLst/>
            <a:gdLst/>
            <a:ahLst/>
            <a:cxnLst/>
            <a:rect l="l" t="t" r="r" b="b"/>
            <a:pathLst>
              <a:path w="4438338" h="2323972">
                <a:moveTo>
                  <a:pt x="69905" y="0"/>
                </a:moveTo>
                <a:lnTo>
                  <a:pt x="4368433" y="0"/>
                </a:lnTo>
                <a:cubicBezTo>
                  <a:pt x="4407040" y="0"/>
                  <a:pt x="4438338" y="31298"/>
                  <a:pt x="4438338" y="69905"/>
                </a:cubicBezTo>
                <a:lnTo>
                  <a:pt x="4438338" y="2254067"/>
                </a:lnTo>
                <a:cubicBezTo>
                  <a:pt x="4438338" y="2292674"/>
                  <a:pt x="4407040" y="2323972"/>
                  <a:pt x="4368433" y="2323972"/>
                </a:cubicBezTo>
                <a:lnTo>
                  <a:pt x="69905" y="2323972"/>
                </a:lnTo>
                <a:cubicBezTo>
                  <a:pt x="31298" y="2323972"/>
                  <a:pt x="0" y="2292674"/>
                  <a:pt x="0" y="2254067"/>
                </a:cubicBezTo>
                <a:lnTo>
                  <a:pt x="0" y="69905"/>
                </a:lnTo>
                <a:cubicBezTo>
                  <a:pt x="0" y="31298"/>
                  <a:pt x="31298" y="0"/>
                  <a:pt x="69905" y="0"/>
                </a:cubicBezTo>
                <a:close/>
              </a:path>
            </a:pathLst>
          </a:cu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D42D292-4C48-479B-9E59-E29CD9871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232CCC-E30A-2CB6-980F-0E71EA8300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4" t="26927" r="47953" b="18639"/>
          <a:stretch/>
        </p:blipFill>
        <p:spPr>
          <a:xfrm>
            <a:off x="643468" y="1689314"/>
            <a:ext cx="4331487" cy="3780205"/>
          </a:xfrm>
          <a:custGeom>
            <a:avLst/>
            <a:gdLst/>
            <a:ahLst/>
            <a:cxnLst/>
            <a:rect l="l" t="t" r="r" b="b"/>
            <a:pathLst>
              <a:path w="4555700" h="2733294">
                <a:moveTo>
                  <a:pt x="82217" y="0"/>
                </a:moveTo>
                <a:lnTo>
                  <a:pt x="4473483" y="0"/>
                </a:lnTo>
                <a:cubicBezTo>
                  <a:pt x="4518890" y="0"/>
                  <a:pt x="4555700" y="36810"/>
                  <a:pt x="4555700" y="82217"/>
                </a:cubicBezTo>
                <a:lnTo>
                  <a:pt x="4555700" y="2651077"/>
                </a:lnTo>
                <a:cubicBezTo>
                  <a:pt x="4555700" y="2696484"/>
                  <a:pt x="4518890" y="2733294"/>
                  <a:pt x="4473483" y="2733294"/>
                </a:cubicBezTo>
                <a:lnTo>
                  <a:pt x="82217" y="2733294"/>
                </a:lnTo>
                <a:cubicBezTo>
                  <a:pt x="36810" y="2733294"/>
                  <a:pt x="0" y="2696484"/>
                  <a:pt x="0" y="2651077"/>
                </a:cubicBezTo>
                <a:lnTo>
                  <a:pt x="0" y="82217"/>
                </a:lnTo>
                <a:cubicBezTo>
                  <a:pt x="0" y="36810"/>
                  <a:pt x="36810" y="0"/>
                  <a:pt x="82217" y="0"/>
                </a:cubicBezTo>
                <a:close/>
              </a:path>
            </a:pathLst>
          </a:cu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BC8EED7-D8E8-8B51-31B9-F059EC70DE93}"/>
              </a:ext>
            </a:extLst>
          </p:cNvPr>
          <p:cNvSpPr txBox="1"/>
          <p:nvPr/>
        </p:nvSpPr>
        <p:spPr>
          <a:xfrm>
            <a:off x="6151294" y="1946684"/>
            <a:ext cx="53972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Grade B represents 30.5% of the total loans issued followed by A 27.6% and then C,D,E,F respectively.  </a:t>
            </a:r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We can conclude that 78% of loans issued lies in range of grades A to C.</a:t>
            </a:r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Grades F,G represents a minority (2.5%) across the dataset.</a:t>
            </a:r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533DF362-939D-4EEE-8DC4-6B54607E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95198">
            <a:off x="1539683" y="162676"/>
            <a:ext cx="4083433" cy="4083433"/>
          </a:xfrm>
          <a:prstGeom prst="arc">
            <a:avLst>
              <a:gd name="adj1" fmla="val 17445962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703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9B161DF-E457-41D5-83AD-378B43003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0669F-EF0F-BCA9-E179-BDF4ADA4C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294" y="486184"/>
            <a:ext cx="539723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Purpose</a:t>
            </a:r>
          </a:p>
        </p:txBody>
      </p:sp>
      <p:pic>
        <p:nvPicPr>
          <p:cNvPr id="16" name="Picture 15" descr="Chart, diagram, sunburst chart&#10;&#10;Description automatically generated">
            <a:extLst>
              <a:ext uri="{FF2B5EF4-FFF2-40B4-BE49-F238E27FC236}">
                <a16:creationId xmlns:a16="http://schemas.microsoft.com/office/drawing/2014/main" id="{EECE5EE0-5EC0-F8EB-75DE-60B0AF5C27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5" r="-4" b="-4"/>
          <a:stretch/>
        </p:blipFill>
        <p:spPr>
          <a:xfrm>
            <a:off x="643466" y="579155"/>
            <a:ext cx="5130797" cy="2642068"/>
          </a:xfrm>
          <a:custGeom>
            <a:avLst/>
            <a:gdLst/>
            <a:ahLst/>
            <a:cxnLst/>
            <a:rect l="l" t="t" r="r" b="b"/>
            <a:pathLst>
              <a:path w="4252881" h="4252881">
                <a:moveTo>
                  <a:pt x="95137" y="0"/>
                </a:moveTo>
                <a:lnTo>
                  <a:pt x="4157744" y="0"/>
                </a:lnTo>
                <a:cubicBezTo>
                  <a:pt x="4210287" y="0"/>
                  <a:pt x="4252881" y="42594"/>
                  <a:pt x="4252881" y="95137"/>
                </a:cubicBezTo>
                <a:lnTo>
                  <a:pt x="4252881" y="4157744"/>
                </a:lnTo>
                <a:cubicBezTo>
                  <a:pt x="4252881" y="4210287"/>
                  <a:pt x="4210287" y="4252881"/>
                  <a:pt x="4157744" y="4252881"/>
                </a:cubicBezTo>
                <a:lnTo>
                  <a:pt x="95137" y="4252881"/>
                </a:lnTo>
                <a:cubicBezTo>
                  <a:pt x="42594" y="4252881"/>
                  <a:pt x="0" y="4210287"/>
                  <a:pt x="0" y="4157744"/>
                </a:cubicBezTo>
                <a:lnTo>
                  <a:pt x="0" y="95137"/>
                </a:lnTo>
                <a:cubicBezTo>
                  <a:pt x="0" y="42594"/>
                  <a:pt x="42594" y="0"/>
                  <a:pt x="95137" y="0"/>
                </a:cubicBezTo>
                <a:close/>
              </a:path>
            </a:pathLst>
          </a:custGeom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D16AD7D1-D588-BD21-4455-5F9F23BB17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" r="2" b="2"/>
          <a:stretch/>
        </p:blipFill>
        <p:spPr>
          <a:xfrm>
            <a:off x="671966" y="3543301"/>
            <a:ext cx="5102297" cy="264206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107D50C9-F568-423A-A839-B49874AAE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9499" y="4590068"/>
            <a:ext cx="624734" cy="62473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C8EED7-D8E8-8B51-31B9-F059EC70DE93}"/>
              </a:ext>
            </a:extLst>
          </p:cNvPr>
          <p:cNvSpPr txBox="1"/>
          <p:nvPr/>
        </p:nvSpPr>
        <p:spPr>
          <a:xfrm>
            <a:off x="6151294" y="1946684"/>
            <a:ext cx="53972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Almost 50% of the borrowers took loan for the purpose of debt consolidation </a:t>
            </a:r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We can conclude that 53.5% of the data is distributed between 13 different purposes.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/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The least count goes to loans for the purpose of renewable energy.</a:t>
            </a:r>
          </a:p>
        </p:txBody>
      </p:sp>
    </p:spTree>
    <p:extLst>
      <p:ext uri="{BB962C8B-B14F-4D97-AF65-F5344CB8AC3E}">
        <p14:creationId xmlns:p14="http://schemas.microsoft.com/office/powerpoint/2010/main" val="1299221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2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0669F-EF0F-BCA9-E179-BDF4ADA4C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11601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Home Ownership</a:t>
            </a:r>
          </a:p>
        </p:txBody>
      </p:sp>
      <p:pic>
        <p:nvPicPr>
          <p:cNvPr id="6" name="Picture 5" descr="Chart, sunburst chart&#10;&#10;Description automatically generated">
            <a:extLst>
              <a:ext uri="{FF2B5EF4-FFF2-40B4-BE49-F238E27FC236}">
                <a16:creationId xmlns:a16="http://schemas.microsoft.com/office/drawing/2014/main" id="{2A4B5E0C-C3C0-6B48-FD8A-0BEFD27163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8" t="17650" r="56179" b="11385"/>
          <a:stretch/>
        </p:blipFill>
        <p:spPr>
          <a:xfrm>
            <a:off x="160077" y="278296"/>
            <a:ext cx="3810391" cy="4479970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70" name="Arc 64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B68B84-0266-AA55-D2D8-3F22B6B4A1A4}"/>
              </a:ext>
            </a:extLst>
          </p:cNvPr>
          <p:cNvSpPr txBox="1"/>
          <p:nvPr/>
        </p:nvSpPr>
        <p:spPr>
          <a:xfrm>
            <a:off x="5749871" y="1825625"/>
            <a:ext cx="5790877" cy="4388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We can infer from above that </a:t>
            </a:r>
            <a:r>
              <a:rPr lang="en-US" sz="2200" b="1" dirty="0"/>
              <a:t>50% of </a:t>
            </a:r>
            <a:r>
              <a:rPr lang="en-US" sz="2200" dirty="0"/>
              <a:t>loan borrowers are </a:t>
            </a:r>
            <a:r>
              <a:rPr lang="en-US" sz="2200" b="1" dirty="0"/>
              <a:t>renting </a:t>
            </a:r>
            <a:r>
              <a:rPr lang="en-US" sz="2200" dirty="0"/>
              <a:t>and </a:t>
            </a:r>
            <a:r>
              <a:rPr lang="en-US" sz="2200" b="1" dirty="0"/>
              <a:t>41.8%</a:t>
            </a:r>
            <a:r>
              <a:rPr lang="en-US" sz="2200" dirty="0"/>
              <a:t> have </a:t>
            </a:r>
            <a:r>
              <a:rPr lang="en-US" sz="2200" b="1" dirty="0"/>
              <a:t>mortgaged</a:t>
            </a:r>
            <a:r>
              <a:rPr lang="en-US" sz="2200" dirty="0"/>
              <a:t> their houses and only </a:t>
            </a:r>
            <a:r>
              <a:rPr lang="en-US" sz="2200" b="1" dirty="0"/>
              <a:t>7.87% </a:t>
            </a:r>
            <a:r>
              <a:rPr lang="en-US" sz="2200" dirty="0"/>
              <a:t>of borrowers </a:t>
            </a:r>
            <a:r>
              <a:rPr lang="en-US" sz="2200" b="1" dirty="0"/>
              <a:t>own a house</a:t>
            </a:r>
            <a:r>
              <a:rPr lang="en-US" sz="2200" dirty="0"/>
              <a:t>: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We can conclude that people who own most probably have good cash flow thus </a:t>
            </a:r>
            <a:r>
              <a:rPr lang="en-US" sz="2200" b="1" dirty="0"/>
              <a:t>91.8 % </a:t>
            </a:r>
            <a:r>
              <a:rPr lang="en-US" sz="2200" dirty="0"/>
              <a:t>of loan borrowers are those who rent houses or mortgaged their houses:</a:t>
            </a:r>
          </a:p>
        </p:txBody>
      </p:sp>
      <p:pic>
        <p:nvPicPr>
          <p:cNvPr id="7" name="Picture 6" descr="Chart, sunburst chart&#10;&#10;Description automatically generated">
            <a:extLst>
              <a:ext uri="{FF2B5EF4-FFF2-40B4-BE49-F238E27FC236}">
                <a16:creationId xmlns:a16="http://schemas.microsoft.com/office/drawing/2014/main" id="{F6F0C42E-1694-083A-7670-78A9F28436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73" t="30231" r="1757" b="41433"/>
          <a:stretch/>
        </p:blipFill>
        <p:spPr>
          <a:xfrm>
            <a:off x="3282397" y="4088369"/>
            <a:ext cx="2549887" cy="2269567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27614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0669F-EF0F-BCA9-E179-BDF4ADA4C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1160110"/>
          </a:xfr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Verification Status</a:t>
            </a:r>
          </a:p>
        </p:txBody>
      </p:sp>
      <p:pic>
        <p:nvPicPr>
          <p:cNvPr id="11" name="Picture 10" descr="Chart, sunburst chart&#10;&#10;Description automatically generated">
            <a:extLst>
              <a:ext uri="{FF2B5EF4-FFF2-40B4-BE49-F238E27FC236}">
                <a16:creationId xmlns:a16="http://schemas.microsoft.com/office/drawing/2014/main" id="{4981F6F4-9236-5EC9-C41E-A20B82CE49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2" t="27466" r="55797" b="19650"/>
          <a:stretch/>
        </p:blipFill>
        <p:spPr>
          <a:xfrm>
            <a:off x="838199" y="618715"/>
            <a:ext cx="5440195" cy="5507682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44" name="Arc 43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B68B84-0266-AA55-D2D8-3F22B6B4A1A4}"/>
              </a:ext>
            </a:extLst>
          </p:cNvPr>
          <p:cNvSpPr txBox="1"/>
          <p:nvPr/>
        </p:nvSpPr>
        <p:spPr>
          <a:xfrm>
            <a:off x="6769570" y="1825625"/>
            <a:ext cx="4771178" cy="4388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Almost half of the loans issued were issued to borrowers with incomes not verified.    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Quarter of the loans were issued to income source verified customers and 27.8% of the loans were issued to verified income customer.  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The plot shows normal distribution we can infer 53.8% of the loan were issued to Verified Income sources (Source Verified &amp; Verified) and 46.2% were issued to customers with Un-verified income sources.</a:t>
            </a:r>
          </a:p>
        </p:txBody>
      </p:sp>
      <p:pic>
        <p:nvPicPr>
          <p:cNvPr id="7" name="Picture 6" descr="Chart, sunburst chart&#10;&#10;Description automatically generated">
            <a:extLst>
              <a:ext uri="{FF2B5EF4-FFF2-40B4-BE49-F238E27FC236}">
                <a16:creationId xmlns:a16="http://schemas.microsoft.com/office/drawing/2014/main" id="{9E13AD4E-0F96-447A-21F2-653EE49FA4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76" t="28473" r="457" b="51965"/>
          <a:stretch/>
        </p:blipFill>
        <p:spPr>
          <a:xfrm>
            <a:off x="4068596" y="5699517"/>
            <a:ext cx="2209798" cy="1158483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18652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3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0669F-EF0F-BCA9-E179-BDF4ADA4C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11601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Funded amount Invested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D2B28058-4981-E5AD-FA90-F1099812C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716618"/>
            <a:ext cx="5440195" cy="3311874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51" name="Arc 45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C8EED7-D8E8-8B51-31B9-F059EC70DE93}"/>
              </a:ext>
            </a:extLst>
          </p:cNvPr>
          <p:cNvSpPr txBox="1"/>
          <p:nvPr/>
        </p:nvSpPr>
        <p:spPr>
          <a:xfrm>
            <a:off x="6769570" y="1825625"/>
            <a:ext cx="4771178" cy="4388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Data shows multiple peaks and outliers which needs to be removed otherwise the numbers will be skewed</a:t>
            </a:r>
          </a:p>
        </p:txBody>
      </p:sp>
    </p:spTree>
    <p:extLst>
      <p:ext uri="{BB962C8B-B14F-4D97-AF65-F5344CB8AC3E}">
        <p14:creationId xmlns:p14="http://schemas.microsoft.com/office/powerpoint/2010/main" val="3494869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0669F-EF0F-BCA9-E179-BDF4ADA4C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11601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Rank Analysis for Funded Amount Invested</a:t>
            </a: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DD89A903-B5FF-C7B0-A32F-CDB315E5F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589499"/>
            <a:ext cx="5440195" cy="3566112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43" name="Arc 42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C8EED7-D8E8-8B51-31B9-F059EC70DE93}"/>
              </a:ext>
            </a:extLst>
          </p:cNvPr>
          <p:cNvSpPr txBox="1"/>
          <p:nvPr/>
        </p:nvSpPr>
        <p:spPr>
          <a:xfrm>
            <a:off x="6769570" y="1825625"/>
            <a:ext cx="4771178" cy="43889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There are few values with higher rank  (0 as the highest rank) as the line is almost vertical from around 0 to 10 counts</a:t>
            </a:r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There are higher number of low rank values as the line is almost flat after around 10 counts</a:t>
            </a:r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This shows that the loan amount is very distributed, and all amount of loans are being  issued</a:t>
            </a:r>
          </a:p>
        </p:txBody>
      </p:sp>
    </p:spTree>
    <p:extLst>
      <p:ext uri="{BB962C8B-B14F-4D97-AF65-F5344CB8AC3E}">
        <p14:creationId xmlns:p14="http://schemas.microsoft.com/office/powerpoint/2010/main" val="3845610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CF13D-3736-DE95-B523-20D3A7356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39F364-E7A5-B964-95CA-53D0B555C11E}"/>
              </a:ext>
            </a:extLst>
          </p:cNvPr>
          <p:cNvSpPr txBox="1">
            <a:spLocks/>
          </p:cNvSpPr>
          <p:nvPr/>
        </p:nvSpPr>
        <p:spPr>
          <a:xfrm>
            <a:off x="838200" y="1499129"/>
            <a:ext cx="10515600" cy="3859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Lending Club is a marketplace in US for personal loans that matches borrowers who are seeking a loan with several investors looking to lend money and make a return. </a:t>
            </a:r>
            <a:endParaRPr lang="en-US" sz="2000" dirty="0">
              <a:solidFill>
                <a:srgbClr val="333333"/>
              </a:solidFill>
              <a:latin typeface="Merriweather"/>
            </a:endParaRPr>
          </a:p>
          <a:p>
            <a:endParaRPr lang="en-US" sz="24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75F44E8-EE67-4322-6642-B32110317F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9808923"/>
              </p:ext>
            </p:extLst>
          </p:nvPr>
        </p:nvGraphicFramePr>
        <p:xfrm>
          <a:off x="431800" y="2291821"/>
          <a:ext cx="3352802" cy="1849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19E088B-7AD1-12E6-0D03-C56ABE0BDB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2143978"/>
              </p:ext>
            </p:extLst>
          </p:nvPr>
        </p:nvGraphicFramePr>
        <p:xfrm>
          <a:off x="4203702" y="2291820"/>
          <a:ext cx="3454399" cy="1849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D9E99EF2-E82D-95F3-46AA-3E0EF9D951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4912435"/>
              </p:ext>
            </p:extLst>
          </p:nvPr>
        </p:nvGraphicFramePr>
        <p:xfrm>
          <a:off x="8191500" y="2291821"/>
          <a:ext cx="3454399" cy="1849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8E21C8A-5FBD-0154-C294-F74454174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48137"/>
            <a:ext cx="10515600" cy="1730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Objectives:</a:t>
            </a:r>
            <a:endParaRPr lang="en-US" sz="1600" b="0" i="0" baseline="0" dirty="0"/>
          </a:p>
          <a:p>
            <a:r>
              <a:rPr lang="en-US" sz="1600" b="0" i="0" baseline="0" dirty="0"/>
              <a:t>The company wants to understand the </a:t>
            </a:r>
            <a:r>
              <a:rPr lang="en-US" sz="1600" b="1" i="0" baseline="0" dirty="0"/>
              <a:t>driving factors </a:t>
            </a:r>
            <a:r>
              <a:rPr lang="en-US" sz="1600" b="0" i="0" baseline="0" dirty="0"/>
              <a:t>behind a defaulted loan default, i.e. the variables which are strong indicators of  default. The company can utilize this knowledge for its portfolio and risk assessment.</a:t>
            </a:r>
          </a:p>
          <a:p>
            <a:r>
              <a:rPr lang="en-US" sz="1600" b="0" i="0" baseline="0" dirty="0"/>
              <a:t>We will analyze the past dataset by using EDA to understand customer and loan patterns with respect to their influence on not repaying loan on time or simply defaulting the loan.</a:t>
            </a:r>
            <a:endParaRPr lang="en-US" sz="16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75300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2ADB01-3F06-1DD2-D1DD-6360109A4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Bivariate Analysis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2">
                <a:lumMod val="75000"/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0315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2ADB01-3F06-1DD2-D1DD-6360109A4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Default Loan Analysis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2">
                <a:lumMod val="75000"/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7530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5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7CB1A56-5AE7-BE2F-7ABC-70566EC6A752}"/>
              </a:ext>
            </a:extLst>
          </p:cNvPr>
          <p:cNvSpPr txBox="1">
            <a:spLocks/>
          </p:cNvSpPr>
          <p:nvPr/>
        </p:nvSpPr>
        <p:spPr>
          <a:xfrm>
            <a:off x="6769570" y="530578"/>
            <a:ext cx="4771178" cy="1160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Funded Amount Invested</a:t>
            </a:r>
          </a:p>
          <a:p>
            <a:pPr>
              <a:spcAft>
                <a:spcPts val="600"/>
              </a:spcAft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/>
                <a:ea typeface="+mj-ea"/>
                <a:cs typeface="+mj-cs"/>
              </a:rPr>
              <a:t>vs. # and % of loan default.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C2B9321A-9237-32AC-F364-CA8712A81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77" y="93704"/>
            <a:ext cx="6087535" cy="3193967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33" name="Arc 27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E07638-3D53-AF0B-EBC8-86A665D3F552}"/>
              </a:ext>
            </a:extLst>
          </p:cNvPr>
          <p:cNvSpPr txBox="1"/>
          <p:nvPr/>
        </p:nvSpPr>
        <p:spPr>
          <a:xfrm>
            <a:off x="6769570" y="1825625"/>
            <a:ext cx="4771178" cy="43889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Most of the loans defaulted are for the small amounts. As most probably low amount are approved to people with lower grades and less securities thus, they can't pay back.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The loan amount approved by investor to borrower increase the chance of a loan to be defaulted increases slightly the higher the amount the higher the rate of defaulted loan.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Loan amounts above 23,000 shows the highest percentage of defaulted loans 18.96 %: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716E7189-289A-A434-3FD8-B131FF1D7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0330"/>
            <a:ext cx="6577751" cy="319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752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7CB1A56-5AE7-BE2F-7ABC-70566EC6A752}"/>
              </a:ext>
            </a:extLst>
          </p:cNvPr>
          <p:cNvSpPr txBox="1">
            <a:spLocks/>
          </p:cNvSpPr>
          <p:nvPr/>
        </p:nvSpPr>
        <p:spPr>
          <a:xfrm>
            <a:off x="6769570" y="530578"/>
            <a:ext cx="4771178" cy="1160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Annual Income</a:t>
            </a:r>
          </a:p>
          <a:p>
            <a:pPr>
              <a:spcAft>
                <a:spcPts val="600"/>
              </a:spcAft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/>
                <a:ea typeface="+mj-ea"/>
                <a:cs typeface="+mj-cs"/>
              </a:rPr>
              <a:t>vs. # and % of loan default.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25340389-49F3-2BDA-337B-51A6DCFCC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27" y="162143"/>
            <a:ext cx="5440195" cy="3165257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38" name="Arc 37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8CC7BA-C94A-FFF2-4E14-7A17FF7FF96E}"/>
              </a:ext>
            </a:extLst>
          </p:cNvPr>
          <p:cNvSpPr txBox="1"/>
          <p:nvPr/>
        </p:nvSpPr>
        <p:spPr>
          <a:xfrm>
            <a:off x="6769570" y="1825625"/>
            <a:ext cx="4771178" cy="4388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Clients with annual income range between 25 to 50K  USD tend to have the highest count of defaulted loans. Take care of this category.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As the borrower's annual income increases the % of a loan to default decreases its inversely proportional.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The higher the  annual income of a client the lower the chance of a loan to default.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ADA62077-77C7-7728-17ED-01EDB98A8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26" y="3327400"/>
            <a:ext cx="5440195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83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8930EBA3-4D2E-42E8-B828-834555328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B263F-87DB-8069-8B7A-CD43B47AD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905" y="1372614"/>
            <a:ext cx="5130798" cy="75497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Grade </a:t>
            </a:r>
            <a:b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vs. # and % of loan default.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46219D21-86E0-DE0E-6227-8DECE48A3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5679" y="2194390"/>
            <a:ext cx="4966641" cy="3047311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1800" kern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Grade B has the highest # of loan default.</a:t>
            </a:r>
          </a:p>
          <a:p>
            <a:r>
              <a:rPr lang="en-US" sz="1800" kern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Loans issued are mostly with loans with grades B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&amp;C</a:t>
            </a:r>
          </a:p>
          <a:p>
            <a:r>
              <a:rPr lang="en-US" sz="1800" kern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the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loan </a:t>
            </a:r>
            <a:r>
              <a:rPr lang="en-US" sz="1800" kern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grade moves from A to G the % of loan to default almost doubles between each consecutive loan grade A has 6.14% defaulters B had 12.43% defaulters Grade 'G' shows the highest % of loan to be defaulted.  </a:t>
            </a:r>
          </a:p>
          <a:p>
            <a:r>
              <a:rPr lang="en-US" sz="1800" kern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can conclude that if the loan was issued at a lower grade there is a higher chance for a loan to be fully paid.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5E5377C6-A878-02A2-91A3-FEA666A101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1" r="4" b="3493"/>
          <a:stretch/>
        </p:blipFill>
        <p:spPr>
          <a:xfrm>
            <a:off x="148107" y="477998"/>
            <a:ext cx="5850384" cy="3432784"/>
          </a:xfrm>
          <a:custGeom>
            <a:avLst/>
            <a:gdLst/>
            <a:ahLst/>
            <a:cxnLst/>
            <a:rect l="l" t="t" r="r" b="b"/>
            <a:pathLst>
              <a:path w="6094252" h="6857998">
                <a:moveTo>
                  <a:pt x="0" y="0"/>
                </a:moveTo>
                <a:lnTo>
                  <a:pt x="5898122" y="0"/>
                </a:lnTo>
                <a:cubicBezTo>
                  <a:pt x="6006442" y="0"/>
                  <a:pt x="6094252" y="87810"/>
                  <a:pt x="6094252" y="196130"/>
                </a:cubicBezTo>
                <a:lnTo>
                  <a:pt x="6094252" y="6661869"/>
                </a:lnTo>
                <a:cubicBezTo>
                  <a:pt x="6094252" y="6756649"/>
                  <a:pt x="6027023" y="6835726"/>
                  <a:pt x="5937649" y="6854015"/>
                </a:cubicBezTo>
                <a:lnTo>
                  <a:pt x="5898132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64" name="Oval 63">
            <a:extLst>
              <a:ext uri="{FF2B5EF4-FFF2-40B4-BE49-F238E27FC236}">
                <a16:creationId xmlns:a16="http://schemas.microsoft.com/office/drawing/2014/main" id="{528AA953-F4F9-4DC5-97C7-491F4AF93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079" y="5607717"/>
            <a:ext cx="513442" cy="4995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E6A78818-C9AA-3E8D-3609-60739E019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07" y="4044391"/>
            <a:ext cx="6987573" cy="264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B263F-87DB-8069-8B7A-CD43B47AD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11601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Term</a:t>
            </a: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vs. # and % of loan default.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BA52ECC2-11AC-89A3-5409-A60DD5278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7" y="265289"/>
            <a:ext cx="5362686" cy="3291145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50" name="Arc 49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E0DD8A-449B-BE1D-676A-47E106F21A38}"/>
              </a:ext>
            </a:extLst>
          </p:cNvPr>
          <p:cNvSpPr txBox="1"/>
          <p:nvPr/>
        </p:nvSpPr>
        <p:spPr>
          <a:xfrm>
            <a:off x="6769570" y="1825625"/>
            <a:ext cx="4771178" cy="11874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Loans issued with short term tend to have a greater number of defaults than long term loans.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6FC9C5E2-050F-3133-79C9-A212D4692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7" y="3503333"/>
            <a:ext cx="5361099" cy="28307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2C5857-3D06-6101-FE88-60F1945F9E40}"/>
              </a:ext>
            </a:extLst>
          </p:cNvPr>
          <p:cNvSpPr txBox="1"/>
          <p:nvPr/>
        </p:nvSpPr>
        <p:spPr>
          <a:xfrm>
            <a:off x="6013938" y="3956660"/>
            <a:ext cx="5526810" cy="2108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As the loan term period increases the percentage of a loan to be defaulted increases slightly more than twice comparing 36-month period vs 60 months period: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We can assume the reason behind this is higher </a:t>
            </a:r>
            <a:r>
              <a:rPr lang="en-US" sz="2000" dirty="0" err="1"/>
              <a:t>intrest</a:t>
            </a:r>
            <a:r>
              <a:rPr lang="en-US" sz="2000" dirty="0"/>
              <a:t> rates charged on 60 months plan thus more chance to default.</a:t>
            </a:r>
          </a:p>
        </p:txBody>
      </p:sp>
    </p:spTree>
    <p:extLst>
      <p:ext uri="{BB962C8B-B14F-4D97-AF65-F5344CB8AC3E}">
        <p14:creationId xmlns:p14="http://schemas.microsoft.com/office/powerpoint/2010/main" val="3422756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B263F-87DB-8069-8B7A-CD43B47AD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11601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Home Ownership</a:t>
            </a: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/>
                <a:ea typeface="+mj-ea"/>
                <a:cs typeface="+mj-cs"/>
              </a:rPr>
              <a:t>vs. # and % of loan default.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5" name="Picture 14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01407EAA-71A3-C8C2-DE39-87519A24B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57" y="272106"/>
            <a:ext cx="5633435" cy="2837163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47" name="Arc 46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6FF775-84AE-274C-3962-C8012F376BA6}"/>
              </a:ext>
            </a:extLst>
          </p:cNvPr>
          <p:cNvSpPr txBox="1"/>
          <p:nvPr/>
        </p:nvSpPr>
        <p:spPr>
          <a:xfrm>
            <a:off x="6769570" y="1825625"/>
            <a:ext cx="4771178" cy="4388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Clients with rented homes has the highest # of loan default. Be careful when issuing a loan client with rented house.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Lending money to people with rented houses reflects higher risk of a loan to default: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Lending money to people with rented houses reflects highest risk of a loan to default: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07989827-81CB-0437-702E-F18F5356F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65" y="3429000"/>
            <a:ext cx="5720633" cy="283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30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7CB1A56-5AE7-BE2F-7ABC-70566EC6A752}"/>
              </a:ext>
            </a:extLst>
          </p:cNvPr>
          <p:cNvSpPr txBox="1">
            <a:spLocks/>
          </p:cNvSpPr>
          <p:nvPr/>
        </p:nvSpPr>
        <p:spPr>
          <a:xfrm>
            <a:off x="6769570" y="530578"/>
            <a:ext cx="4771178" cy="1160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DTI</a:t>
            </a:r>
          </a:p>
          <a:p>
            <a:pPr>
              <a:spcAft>
                <a:spcPts val="600"/>
              </a:spcAft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/>
                <a:ea typeface="+mj-ea"/>
                <a:cs typeface="+mj-cs"/>
              </a:rPr>
              <a:t>vs. # and % of loan default.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BE2F9FCD-B4A3-FA16-D7A4-D8FA2355A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1" y="0"/>
            <a:ext cx="6082277" cy="3127633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27" name="Arc 26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B40846-4008-9BF0-9102-4BBEDFA5B7A7}"/>
              </a:ext>
            </a:extLst>
          </p:cNvPr>
          <p:cNvSpPr txBox="1"/>
          <p:nvPr/>
        </p:nvSpPr>
        <p:spPr>
          <a:xfrm>
            <a:off x="6769570" y="1825625"/>
            <a:ext cx="4771178" cy="43889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Clients with </a:t>
            </a:r>
            <a:r>
              <a:rPr lang="en-US" sz="2400" dirty="0" err="1"/>
              <a:t>dti</a:t>
            </a:r>
            <a:r>
              <a:rPr lang="en-US" sz="2400" dirty="0"/>
              <a:t> ratio of greater than 5 and less than 25 have high count of loan defaults.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Do not issue loans to clients with </a:t>
            </a:r>
            <a:r>
              <a:rPr lang="en-US" sz="2400" dirty="0" err="1"/>
              <a:t>dti</a:t>
            </a:r>
            <a:r>
              <a:rPr lang="en-US" sz="2400" dirty="0"/>
              <a:t> ratio &gt;than 5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As the DTI ratio increase the % of loan to default increases. The lowest % of loan to default between ratios 0 to 5 which is almost 12.38% defaulter ratio.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Based on the data above we can infer that approving loans for </a:t>
            </a:r>
            <a:r>
              <a:rPr lang="en-US" sz="2400" dirty="0" err="1"/>
              <a:t>dti</a:t>
            </a:r>
            <a:r>
              <a:rPr lang="en-US" sz="2400" dirty="0"/>
              <a:t> range between 0 to 5 and 25 and above is better than 10 to 25 as a </a:t>
            </a:r>
            <a:r>
              <a:rPr lang="en-US" sz="2400" dirty="0" err="1"/>
              <a:t>dti</a:t>
            </a:r>
            <a:r>
              <a:rPr lang="en-US" sz="2400" dirty="0"/>
              <a:t> ratio.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7A5F1C11-5A07-2657-D5D0-D550FCC10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1" y="3127633"/>
            <a:ext cx="6082277" cy="342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05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7CB1A56-5AE7-BE2F-7ABC-70566EC6A752}"/>
              </a:ext>
            </a:extLst>
          </p:cNvPr>
          <p:cNvSpPr txBox="1">
            <a:spLocks/>
          </p:cNvSpPr>
          <p:nvPr/>
        </p:nvSpPr>
        <p:spPr>
          <a:xfrm>
            <a:off x="6769570" y="530578"/>
            <a:ext cx="4771178" cy="1160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Interest Rate</a:t>
            </a:r>
          </a:p>
          <a:p>
            <a:pPr>
              <a:spcAft>
                <a:spcPts val="600"/>
              </a:spcAft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/>
                <a:ea typeface="+mj-ea"/>
                <a:cs typeface="+mj-cs"/>
              </a:rPr>
              <a:t>vs. # and % of loan default.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0420F4F6-7812-00BD-91EE-ED54A237D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359683"/>
            <a:ext cx="5440195" cy="4025744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26" name="Arc 25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8FA136-D8F8-4C02-1DFF-00F957E1D529}"/>
              </a:ext>
            </a:extLst>
          </p:cNvPr>
          <p:cNvSpPr txBox="1"/>
          <p:nvPr/>
        </p:nvSpPr>
        <p:spPr>
          <a:xfrm>
            <a:off x="6769570" y="1825625"/>
            <a:ext cx="4771178" cy="4388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Do not issue loans with interest rate 25% and more it has high default ratio.</a:t>
            </a:r>
          </a:p>
        </p:txBody>
      </p:sp>
    </p:spTree>
    <p:extLst>
      <p:ext uri="{BB962C8B-B14F-4D97-AF65-F5344CB8AC3E}">
        <p14:creationId xmlns:p14="http://schemas.microsoft.com/office/powerpoint/2010/main" val="1688934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D63C44-29FA-6C5D-9829-CD303C4AD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1160110"/>
          </a:xfrm>
        </p:spPr>
        <p:txBody>
          <a:bodyPr>
            <a:normAutofit/>
          </a:bodyPr>
          <a:lstStyle/>
          <a:p>
            <a:r>
              <a:rPr lang="en-US" dirty="0"/>
              <a:t>Purpose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/>
                <a:ea typeface="+mj-ea"/>
                <a:cs typeface="+mj-cs"/>
              </a:rPr>
              <a:t> 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/>
                <a:ea typeface="+mj-ea"/>
                <a:cs typeface="+mj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/>
                <a:ea typeface="+mj-ea"/>
                <a:cs typeface="+mj-cs"/>
              </a:rPr>
              <a:t>vs. # and % of loan default.</a:t>
            </a:r>
            <a:endParaRPr lang="en-US" dirty="0"/>
          </a:p>
        </p:txBody>
      </p:sp>
      <p:pic>
        <p:nvPicPr>
          <p:cNvPr id="7" name="Picture 6" descr="Chart, waterfall chart&#10;&#10;Description automatically generated">
            <a:extLst>
              <a:ext uri="{FF2B5EF4-FFF2-40B4-BE49-F238E27FC236}">
                <a16:creationId xmlns:a16="http://schemas.microsoft.com/office/drawing/2014/main" id="{6C73CB58-8570-D31B-46E7-BE11C9DD0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40195" cy="5100183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15" name="Arc 14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764818-06D0-153E-2950-053C0DF566FE}"/>
              </a:ext>
            </a:extLst>
          </p:cNvPr>
          <p:cNvSpPr txBox="1"/>
          <p:nvPr/>
        </p:nvSpPr>
        <p:spPr>
          <a:xfrm>
            <a:off x="5655733" y="1774825"/>
            <a:ext cx="5782733" cy="4388908"/>
          </a:xfrm>
          <a:prstGeom prst="rect">
            <a:avLst/>
          </a:prstGeom>
        </p:spPr>
        <p:txBody>
          <a:bodyPr rtlCol="0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The highest chance for a loan to default is for debt consolidation.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We can infer from above that the </a:t>
            </a:r>
            <a:r>
              <a:rPr lang="en-US" sz="2000" dirty="0" err="1"/>
              <a:t>puspose</a:t>
            </a:r>
            <a:r>
              <a:rPr lang="en-US" sz="2000" dirty="0"/>
              <a:t> which has the highest % of loan defaults is "opening a small business" and the lowest % of loan to default is for weddings:  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Approving loans for weddings, car, credit cards is better than approving loans for small business.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This could be a reason of small business usually are not well studied and implemented while weddings refer to people planning to start a new life after saving enough money.  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Conclusion based on data distribution most of the loans issued are for the purpose of debt consolidation which shows 15.12% of loan default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F5313F0A-0DF9-463F-F3E3-E4EA4041F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00183"/>
            <a:ext cx="3402810" cy="177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720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2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4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9" name="Rectangle 208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90000"/>
                </a:schemeClr>
              </a:gs>
              <a:gs pos="100000">
                <a:schemeClr val="tx1">
                  <a:lumMod val="95000"/>
                  <a:lumOff val="5000"/>
                  <a:alpha val="7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2" name="Group 211"/>
          <p:cNvGrpSpPr/>
          <p:nvPr/>
        </p:nvGrpSpPr>
        <p:grpSpPr>
          <a:xfrm>
            <a:off x="-75388" y="583117"/>
            <a:ext cx="11981638" cy="6377574"/>
            <a:chOff x="428340" y="-140210"/>
            <a:chExt cx="11168775" cy="6537266"/>
          </a:xfrm>
        </p:grpSpPr>
        <p:sp>
          <p:nvSpPr>
            <p:cNvPr id="208" name="Triangle 207"/>
            <p:cNvSpPr/>
            <p:nvPr/>
          </p:nvSpPr>
          <p:spPr>
            <a:xfrm rot="10800000">
              <a:off x="3156815" y="4896258"/>
              <a:ext cx="495484" cy="159454"/>
            </a:xfrm>
            <a:prstGeom prst="triangle">
              <a:avLst/>
            </a:prstGeom>
            <a:solidFill>
              <a:srgbClr val="8BD0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207" name="Triangle 206"/>
            <p:cNvSpPr/>
            <p:nvPr/>
          </p:nvSpPr>
          <p:spPr>
            <a:xfrm rot="10800000">
              <a:off x="5589171" y="4896258"/>
              <a:ext cx="495484" cy="159454"/>
            </a:xfrm>
            <a:prstGeom prst="triangle">
              <a:avLst/>
            </a:prstGeom>
            <a:solidFill>
              <a:srgbClr val="FEE6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206" name="Triangle 205"/>
            <p:cNvSpPr/>
            <p:nvPr/>
          </p:nvSpPr>
          <p:spPr>
            <a:xfrm rot="10800000">
              <a:off x="10475164" y="4896258"/>
              <a:ext cx="495484" cy="159454"/>
            </a:xfrm>
            <a:prstGeom prst="triangle">
              <a:avLst/>
            </a:prstGeom>
            <a:solidFill>
              <a:srgbClr val="DA50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205" name="Triangle 204"/>
            <p:cNvSpPr/>
            <p:nvPr/>
          </p:nvSpPr>
          <p:spPr>
            <a:xfrm rot="10800000">
              <a:off x="8038298" y="4896258"/>
              <a:ext cx="495484" cy="159454"/>
            </a:xfrm>
            <a:prstGeom prst="triangle">
              <a:avLst/>
            </a:prstGeom>
            <a:solidFill>
              <a:srgbClr val="E16F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204" name="Triangle 203"/>
            <p:cNvSpPr/>
            <p:nvPr/>
          </p:nvSpPr>
          <p:spPr>
            <a:xfrm>
              <a:off x="8745237" y="1812292"/>
              <a:ext cx="495484" cy="159454"/>
            </a:xfrm>
            <a:prstGeom prst="triangle">
              <a:avLst/>
            </a:prstGeom>
            <a:solidFill>
              <a:srgbClr val="D050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203" name="Triangle 202"/>
            <p:cNvSpPr/>
            <p:nvPr/>
          </p:nvSpPr>
          <p:spPr>
            <a:xfrm>
              <a:off x="6301865" y="1812292"/>
              <a:ext cx="495484" cy="159454"/>
            </a:xfrm>
            <a:prstGeom prst="triangle">
              <a:avLst/>
            </a:prstGeom>
            <a:solidFill>
              <a:srgbClr val="DFA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202" name="Triangle 201"/>
            <p:cNvSpPr/>
            <p:nvPr/>
          </p:nvSpPr>
          <p:spPr>
            <a:xfrm>
              <a:off x="3871614" y="1812292"/>
              <a:ext cx="495484" cy="159454"/>
            </a:xfrm>
            <a:prstGeom prst="triangle">
              <a:avLst/>
            </a:prstGeom>
            <a:solidFill>
              <a:srgbClr val="D6E1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201" name="Triangle 200"/>
            <p:cNvSpPr/>
            <p:nvPr/>
          </p:nvSpPr>
          <p:spPr>
            <a:xfrm>
              <a:off x="1441804" y="1812292"/>
              <a:ext cx="495484" cy="159454"/>
            </a:xfrm>
            <a:prstGeom prst="triangle">
              <a:avLst/>
            </a:prstGeom>
            <a:solidFill>
              <a:srgbClr val="58D0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73" name="Oval 72"/>
            <p:cNvSpPr/>
            <p:nvPr/>
          </p:nvSpPr>
          <p:spPr>
            <a:xfrm>
              <a:off x="3530777" y="2077354"/>
              <a:ext cx="1160864" cy="1160864"/>
            </a:xfrm>
            <a:prstGeom prst="ellipse">
              <a:avLst/>
            </a:prstGeom>
            <a:solidFill>
              <a:srgbClr val="D6E1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2.2</a:t>
              </a:r>
            </a:p>
          </p:txBody>
        </p:sp>
        <p:sp>
          <p:nvSpPr>
            <p:cNvPr id="72" name="Oval 71"/>
            <p:cNvSpPr/>
            <p:nvPr/>
          </p:nvSpPr>
          <p:spPr>
            <a:xfrm>
              <a:off x="2844608" y="3626485"/>
              <a:ext cx="1141436" cy="1141434"/>
            </a:xfrm>
            <a:prstGeom prst="ellipse">
              <a:avLst/>
            </a:prstGeom>
            <a:solidFill>
              <a:srgbClr val="8BD0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2.1</a:t>
              </a:r>
            </a:p>
          </p:txBody>
        </p:sp>
        <p:sp>
          <p:nvSpPr>
            <p:cNvPr id="74" name="Oval 73"/>
            <p:cNvSpPr/>
            <p:nvPr/>
          </p:nvSpPr>
          <p:spPr>
            <a:xfrm>
              <a:off x="5243502" y="3601429"/>
              <a:ext cx="1196780" cy="1196780"/>
            </a:xfrm>
            <a:prstGeom prst="ellipse">
              <a:avLst/>
            </a:prstGeom>
            <a:solidFill>
              <a:srgbClr val="FEE6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2.3</a:t>
              </a:r>
            </a:p>
          </p:txBody>
        </p:sp>
        <p:sp>
          <p:nvSpPr>
            <p:cNvPr id="75" name="Oval 74"/>
            <p:cNvSpPr/>
            <p:nvPr/>
          </p:nvSpPr>
          <p:spPr>
            <a:xfrm>
              <a:off x="5982102" y="2085391"/>
              <a:ext cx="1156494" cy="1156494"/>
            </a:xfrm>
            <a:prstGeom prst="ellipse">
              <a:avLst/>
            </a:prstGeom>
            <a:solidFill>
              <a:srgbClr val="DFA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3</a:t>
              </a:r>
            </a:p>
          </p:txBody>
        </p:sp>
        <p:sp>
          <p:nvSpPr>
            <p:cNvPr id="76" name="Oval 75"/>
            <p:cNvSpPr/>
            <p:nvPr/>
          </p:nvSpPr>
          <p:spPr>
            <a:xfrm>
              <a:off x="7699261" y="3612180"/>
              <a:ext cx="1173560" cy="1173558"/>
            </a:xfrm>
            <a:prstGeom prst="ellipse">
              <a:avLst/>
            </a:prstGeom>
            <a:solidFill>
              <a:srgbClr val="E16F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4</a:t>
              </a:r>
            </a:p>
          </p:txBody>
        </p:sp>
        <p:sp>
          <p:nvSpPr>
            <p:cNvPr id="77" name="Oval 76"/>
            <p:cNvSpPr/>
            <p:nvPr/>
          </p:nvSpPr>
          <p:spPr>
            <a:xfrm>
              <a:off x="8403250" y="2070321"/>
              <a:ext cx="1166440" cy="1166438"/>
            </a:xfrm>
            <a:prstGeom prst="ellipse">
              <a:avLst/>
            </a:prstGeom>
            <a:solidFill>
              <a:srgbClr val="D050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5</a:t>
              </a:r>
            </a:p>
          </p:txBody>
        </p:sp>
        <p:sp>
          <p:nvSpPr>
            <p:cNvPr id="78" name="Oval 77"/>
            <p:cNvSpPr/>
            <p:nvPr/>
          </p:nvSpPr>
          <p:spPr>
            <a:xfrm>
              <a:off x="10126281" y="3619499"/>
              <a:ext cx="1147354" cy="1147352"/>
            </a:xfrm>
            <a:prstGeom prst="ellipse">
              <a:avLst/>
            </a:prstGeom>
            <a:solidFill>
              <a:srgbClr val="DA50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6</a:t>
              </a:r>
            </a:p>
          </p:txBody>
        </p:sp>
        <p:sp>
          <p:nvSpPr>
            <p:cNvPr id="71" name="Oval 70"/>
            <p:cNvSpPr/>
            <p:nvPr/>
          </p:nvSpPr>
          <p:spPr>
            <a:xfrm>
              <a:off x="1108997" y="2077354"/>
              <a:ext cx="1161098" cy="1161098"/>
            </a:xfrm>
            <a:prstGeom prst="ellipse">
              <a:avLst/>
            </a:prstGeom>
            <a:solidFill>
              <a:srgbClr val="58D0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2</a:t>
              </a:r>
            </a:p>
          </p:txBody>
        </p:sp>
        <p:sp>
          <p:nvSpPr>
            <p:cNvPr id="70" name="Rectangle 69"/>
            <p:cNvSpPr/>
            <p:nvPr/>
          </p:nvSpPr>
          <p:spPr>
            <a:xfrm rot="20512228">
              <a:off x="1173211" y="2796483"/>
              <a:ext cx="327630" cy="1301545"/>
            </a:xfrm>
            <a:prstGeom prst="rect">
              <a:avLst/>
            </a:prstGeom>
            <a:gradFill>
              <a:gsLst>
                <a:gs pos="99000">
                  <a:schemeClr val="tx1">
                    <a:lumMod val="65000"/>
                    <a:lumOff val="35000"/>
                    <a:alpha val="0"/>
                  </a:schemeClr>
                </a:gs>
                <a:gs pos="50000">
                  <a:schemeClr val="tx1">
                    <a:lumMod val="65000"/>
                    <a:lumOff val="35000"/>
                    <a:alpha val="90000"/>
                  </a:schemeClr>
                </a:gs>
                <a:gs pos="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940198" y="1917555"/>
              <a:ext cx="1491461" cy="1491459"/>
              <a:chOff x="481178" y="1954114"/>
              <a:chExt cx="1757830" cy="1757828"/>
            </a:xfrm>
          </p:grpSpPr>
          <p:sp>
            <p:nvSpPr>
              <p:cNvPr id="20" name="Donut 19"/>
              <p:cNvSpPr/>
              <p:nvPr/>
            </p:nvSpPr>
            <p:spPr>
              <a:xfrm>
                <a:off x="481178" y="1954114"/>
                <a:ext cx="1757830" cy="1757828"/>
              </a:xfrm>
              <a:prstGeom prst="donut">
                <a:avLst>
                  <a:gd name="adj" fmla="val 22826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Block Arc 5"/>
              <p:cNvSpPr/>
              <p:nvPr/>
            </p:nvSpPr>
            <p:spPr>
              <a:xfrm rot="9900000">
                <a:off x="483423" y="1955653"/>
                <a:ext cx="1755301" cy="1755301"/>
              </a:xfrm>
              <a:prstGeom prst="blockArc">
                <a:avLst>
                  <a:gd name="adj1" fmla="val 10800000"/>
                  <a:gd name="adj2" fmla="val 21535477"/>
                  <a:gd name="adj3" fmla="val 22418"/>
                </a:avLst>
              </a:prstGeom>
              <a:gradFill>
                <a:gsLst>
                  <a:gs pos="60000">
                    <a:schemeClr val="tx1">
                      <a:lumMod val="65000"/>
                      <a:lumOff val="35000"/>
                    </a:schemeClr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" name="Rectangle 1"/>
            <p:cNvSpPr/>
            <p:nvPr/>
          </p:nvSpPr>
          <p:spPr>
            <a:xfrm rot="20512228">
              <a:off x="2379380" y="2376221"/>
              <a:ext cx="327630" cy="2079501"/>
            </a:xfrm>
            <a:prstGeom prst="rect">
              <a:avLst/>
            </a:prstGeom>
            <a:gradFill>
              <a:gsLst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2658827" y="3449590"/>
              <a:ext cx="1491461" cy="1491459"/>
              <a:chOff x="2506747" y="3759764"/>
              <a:chExt cx="1757830" cy="1757828"/>
            </a:xfrm>
          </p:grpSpPr>
          <p:sp>
            <p:nvSpPr>
              <p:cNvPr id="39" name="Donut 38"/>
              <p:cNvSpPr/>
              <p:nvPr/>
            </p:nvSpPr>
            <p:spPr>
              <a:xfrm rot="8100000" flipH="1">
                <a:off x="2506747" y="3759764"/>
                <a:ext cx="1757830" cy="1757828"/>
              </a:xfrm>
              <a:prstGeom prst="donut">
                <a:avLst>
                  <a:gd name="adj" fmla="val 22826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Block Arc 39"/>
              <p:cNvSpPr/>
              <p:nvPr/>
            </p:nvSpPr>
            <p:spPr>
              <a:xfrm rot="19800000" flipH="1">
                <a:off x="2508510" y="3760139"/>
                <a:ext cx="1755301" cy="1755301"/>
              </a:xfrm>
              <a:prstGeom prst="blockArc">
                <a:avLst>
                  <a:gd name="adj1" fmla="val 10800000"/>
                  <a:gd name="adj2" fmla="val 21546503"/>
                  <a:gd name="adj3" fmla="val 22887"/>
                </a:avLst>
              </a:prstGeom>
              <a:gradFill>
                <a:gsLst>
                  <a:gs pos="60000">
                    <a:schemeClr val="tx1">
                      <a:lumMod val="65000"/>
                      <a:lumOff val="35000"/>
                    </a:schemeClr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1" name="Rectangle 40"/>
            <p:cNvSpPr/>
            <p:nvPr/>
          </p:nvSpPr>
          <p:spPr>
            <a:xfrm rot="20512228">
              <a:off x="3601057" y="2796482"/>
              <a:ext cx="327630" cy="1301545"/>
            </a:xfrm>
            <a:prstGeom prst="rect">
              <a:avLst/>
            </a:prstGeom>
            <a:gradFill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3377324" y="1917555"/>
              <a:ext cx="1491461" cy="1491459"/>
              <a:chOff x="481178" y="1954114"/>
              <a:chExt cx="1757830" cy="1757828"/>
            </a:xfrm>
          </p:grpSpPr>
          <p:sp>
            <p:nvSpPr>
              <p:cNvPr id="46" name="Donut 45"/>
              <p:cNvSpPr/>
              <p:nvPr/>
            </p:nvSpPr>
            <p:spPr>
              <a:xfrm>
                <a:off x="481178" y="1954114"/>
                <a:ext cx="1757830" cy="1757828"/>
              </a:xfrm>
              <a:prstGeom prst="donut">
                <a:avLst>
                  <a:gd name="adj" fmla="val 22826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Block Arc 46"/>
              <p:cNvSpPr/>
              <p:nvPr/>
            </p:nvSpPr>
            <p:spPr>
              <a:xfrm rot="9900000">
                <a:off x="483423" y="1955653"/>
                <a:ext cx="1755301" cy="1755301"/>
              </a:xfrm>
              <a:prstGeom prst="blockArc">
                <a:avLst>
                  <a:gd name="adj1" fmla="val 10800000"/>
                  <a:gd name="adj2" fmla="val 21535477"/>
                  <a:gd name="adj3" fmla="val 22418"/>
                </a:avLst>
              </a:prstGeom>
              <a:gradFill>
                <a:gsLst>
                  <a:gs pos="60000">
                    <a:schemeClr val="tx1">
                      <a:lumMod val="65000"/>
                      <a:lumOff val="35000"/>
                    </a:schemeClr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8" name="Rectangle 47"/>
            <p:cNvSpPr/>
            <p:nvPr/>
          </p:nvSpPr>
          <p:spPr>
            <a:xfrm rot="20512228">
              <a:off x="4811737" y="2376221"/>
              <a:ext cx="327630" cy="2079501"/>
            </a:xfrm>
            <a:prstGeom prst="rect">
              <a:avLst/>
            </a:prstGeom>
            <a:gradFill>
              <a:gsLst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5091183" y="3449590"/>
              <a:ext cx="1491461" cy="1491459"/>
              <a:chOff x="2506747" y="3759764"/>
              <a:chExt cx="1757830" cy="1757828"/>
            </a:xfrm>
          </p:grpSpPr>
          <p:sp>
            <p:nvSpPr>
              <p:cNvPr id="50" name="Donut 49"/>
              <p:cNvSpPr/>
              <p:nvPr/>
            </p:nvSpPr>
            <p:spPr>
              <a:xfrm rot="8100000" flipH="1">
                <a:off x="2506747" y="3759764"/>
                <a:ext cx="1757830" cy="1757828"/>
              </a:xfrm>
              <a:prstGeom prst="donut">
                <a:avLst>
                  <a:gd name="adj" fmla="val 22826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Block Arc 50"/>
              <p:cNvSpPr/>
              <p:nvPr/>
            </p:nvSpPr>
            <p:spPr>
              <a:xfrm rot="19800000" flipH="1">
                <a:off x="2508510" y="3760139"/>
                <a:ext cx="1755301" cy="1755301"/>
              </a:xfrm>
              <a:prstGeom prst="blockArc">
                <a:avLst>
                  <a:gd name="adj1" fmla="val 10800000"/>
                  <a:gd name="adj2" fmla="val 21546503"/>
                  <a:gd name="adj3" fmla="val 22887"/>
                </a:avLst>
              </a:prstGeom>
              <a:gradFill>
                <a:gsLst>
                  <a:gs pos="60000">
                    <a:schemeClr val="tx1">
                      <a:lumMod val="65000"/>
                      <a:lumOff val="35000"/>
                    </a:schemeClr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2" name="Rectangle 51"/>
            <p:cNvSpPr/>
            <p:nvPr/>
          </p:nvSpPr>
          <p:spPr>
            <a:xfrm rot="20512228">
              <a:off x="6033413" y="2796482"/>
              <a:ext cx="327630" cy="1301545"/>
            </a:xfrm>
            <a:prstGeom prst="rect">
              <a:avLst/>
            </a:prstGeom>
            <a:gradFill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5809681" y="1917555"/>
              <a:ext cx="1491461" cy="1491459"/>
              <a:chOff x="481178" y="1954114"/>
              <a:chExt cx="1757830" cy="1757828"/>
            </a:xfrm>
          </p:grpSpPr>
          <p:sp>
            <p:nvSpPr>
              <p:cNvPr id="54" name="Donut 53"/>
              <p:cNvSpPr/>
              <p:nvPr/>
            </p:nvSpPr>
            <p:spPr>
              <a:xfrm>
                <a:off x="481178" y="1954114"/>
                <a:ext cx="1757830" cy="1757828"/>
              </a:xfrm>
              <a:prstGeom prst="donut">
                <a:avLst>
                  <a:gd name="adj" fmla="val 22826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Block Arc 54"/>
              <p:cNvSpPr/>
              <p:nvPr/>
            </p:nvSpPr>
            <p:spPr>
              <a:xfrm rot="9900000">
                <a:off x="483423" y="1955653"/>
                <a:ext cx="1755301" cy="1755301"/>
              </a:xfrm>
              <a:prstGeom prst="blockArc">
                <a:avLst>
                  <a:gd name="adj1" fmla="val 10800000"/>
                  <a:gd name="adj2" fmla="val 21535477"/>
                  <a:gd name="adj3" fmla="val 22418"/>
                </a:avLst>
              </a:prstGeom>
              <a:gradFill>
                <a:gsLst>
                  <a:gs pos="60000">
                    <a:schemeClr val="tx1">
                      <a:lumMod val="65000"/>
                      <a:lumOff val="35000"/>
                    </a:schemeClr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6" name="Rectangle 55"/>
            <p:cNvSpPr/>
            <p:nvPr/>
          </p:nvSpPr>
          <p:spPr>
            <a:xfrm rot="20512228">
              <a:off x="7253157" y="2376220"/>
              <a:ext cx="327630" cy="2079501"/>
            </a:xfrm>
            <a:prstGeom prst="rect">
              <a:avLst/>
            </a:prstGeom>
            <a:gradFill>
              <a:gsLst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7532604" y="3449589"/>
              <a:ext cx="1491461" cy="1491459"/>
              <a:chOff x="2506747" y="3759764"/>
              <a:chExt cx="1757830" cy="1757828"/>
            </a:xfrm>
          </p:grpSpPr>
          <p:sp>
            <p:nvSpPr>
              <p:cNvPr id="58" name="Donut 57"/>
              <p:cNvSpPr/>
              <p:nvPr/>
            </p:nvSpPr>
            <p:spPr>
              <a:xfrm rot="8100000" flipH="1">
                <a:off x="2506747" y="3759764"/>
                <a:ext cx="1757830" cy="1757828"/>
              </a:xfrm>
              <a:prstGeom prst="donut">
                <a:avLst>
                  <a:gd name="adj" fmla="val 22826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Block Arc 58"/>
              <p:cNvSpPr/>
              <p:nvPr/>
            </p:nvSpPr>
            <p:spPr>
              <a:xfrm rot="19800000" flipH="1">
                <a:off x="2508510" y="3760139"/>
                <a:ext cx="1755301" cy="1755301"/>
              </a:xfrm>
              <a:prstGeom prst="blockArc">
                <a:avLst>
                  <a:gd name="adj1" fmla="val 10800000"/>
                  <a:gd name="adj2" fmla="val 21546503"/>
                  <a:gd name="adj3" fmla="val 22887"/>
                </a:avLst>
              </a:prstGeom>
              <a:gradFill>
                <a:gsLst>
                  <a:gs pos="60000">
                    <a:schemeClr val="tx1">
                      <a:lumMod val="65000"/>
                      <a:lumOff val="35000"/>
                    </a:schemeClr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0" name="Rectangle 59"/>
            <p:cNvSpPr/>
            <p:nvPr/>
          </p:nvSpPr>
          <p:spPr>
            <a:xfrm rot="20512228">
              <a:off x="8474835" y="2796482"/>
              <a:ext cx="327630" cy="1301545"/>
            </a:xfrm>
            <a:prstGeom prst="rect">
              <a:avLst/>
            </a:prstGeom>
            <a:gradFill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8251101" y="1917554"/>
              <a:ext cx="1491461" cy="1491459"/>
              <a:chOff x="481178" y="1954114"/>
              <a:chExt cx="1757830" cy="1757828"/>
            </a:xfrm>
          </p:grpSpPr>
          <p:sp>
            <p:nvSpPr>
              <p:cNvPr id="62" name="Donut 61"/>
              <p:cNvSpPr/>
              <p:nvPr/>
            </p:nvSpPr>
            <p:spPr>
              <a:xfrm>
                <a:off x="481178" y="1954114"/>
                <a:ext cx="1757830" cy="1757828"/>
              </a:xfrm>
              <a:prstGeom prst="donut">
                <a:avLst>
                  <a:gd name="adj" fmla="val 22826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Block Arc 62"/>
              <p:cNvSpPr/>
              <p:nvPr/>
            </p:nvSpPr>
            <p:spPr>
              <a:xfrm rot="9900000">
                <a:off x="483423" y="1955653"/>
                <a:ext cx="1755301" cy="1755301"/>
              </a:xfrm>
              <a:prstGeom prst="blockArc">
                <a:avLst>
                  <a:gd name="adj1" fmla="val 10800000"/>
                  <a:gd name="adj2" fmla="val 21535477"/>
                  <a:gd name="adj3" fmla="val 22418"/>
                </a:avLst>
              </a:prstGeom>
              <a:gradFill>
                <a:gsLst>
                  <a:gs pos="60000">
                    <a:schemeClr val="tx1">
                      <a:lumMod val="65000"/>
                      <a:lumOff val="35000"/>
                    </a:schemeClr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4" name="Rectangle 63"/>
            <p:cNvSpPr/>
            <p:nvPr/>
          </p:nvSpPr>
          <p:spPr>
            <a:xfrm rot="20512228">
              <a:off x="9687789" y="2376220"/>
              <a:ext cx="327630" cy="2079501"/>
            </a:xfrm>
            <a:prstGeom prst="rect">
              <a:avLst/>
            </a:prstGeom>
            <a:gradFill>
              <a:gsLst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9967235" y="3449588"/>
              <a:ext cx="1491461" cy="1491459"/>
              <a:chOff x="2506747" y="3759764"/>
              <a:chExt cx="1757830" cy="1757828"/>
            </a:xfrm>
          </p:grpSpPr>
          <p:sp>
            <p:nvSpPr>
              <p:cNvPr id="66" name="Donut 65"/>
              <p:cNvSpPr/>
              <p:nvPr/>
            </p:nvSpPr>
            <p:spPr>
              <a:xfrm rot="8100000" flipH="1">
                <a:off x="2506747" y="3759764"/>
                <a:ext cx="1757830" cy="1757828"/>
              </a:xfrm>
              <a:prstGeom prst="donut">
                <a:avLst>
                  <a:gd name="adj" fmla="val 22826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Block Arc 66"/>
              <p:cNvSpPr/>
              <p:nvPr/>
            </p:nvSpPr>
            <p:spPr>
              <a:xfrm rot="19800000" flipH="1">
                <a:off x="2508510" y="3760139"/>
                <a:ext cx="1755301" cy="1755301"/>
              </a:xfrm>
              <a:prstGeom prst="blockArc">
                <a:avLst>
                  <a:gd name="adj1" fmla="val 10800000"/>
                  <a:gd name="adj2" fmla="val 21546503"/>
                  <a:gd name="adj3" fmla="val 22887"/>
                </a:avLst>
              </a:prstGeom>
              <a:gradFill>
                <a:gsLst>
                  <a:gs pos="60000">
                    <a:schemeClr val="tx1">
                      <a:lumMod val="65000"/>
                      <a:lumOff val="35000"/>
                    </a:schemeClr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9" name="Rectangle 68"/>
            <p:cNvSpPr/>
            <p:nvPr/>
          </p:nvSpPr>
          <p:spPr>
            <a:xfrm rot="20512228">
              <a:off x="10914573" y="2813399"/>
              <a:ext cx="327630" cy="1284194"/>
            </a:xfrm>
            <a:prstGeom prst="rect">
              <a:avLst/>
            </a:prstGeom>
            <a:gradFill>
              <a:gsLst>
                <a:gs pos="0">
                  <a:schemeClr val="tx1">
                    <a:lumMod val="75000"/>
                    <a:lumOff val="25000"/>
                    <a:alpha val="0"/>
                  </a:schemeClr>
                </a:gs>
                <a:gs pos="48000">
                  <a:schemeClr val="tx1">
                    <a:lumMod val="65000"/>
                    <a:lumOff val="35000"/>
                  </a:schemeClr>
                </a:gs>
                <a:gs pos="41000">
                  <a:schemeClr val="tx1">
                    <a:lumMod val="75000"/>
                    <a:lumOff val="25000"/>
                    <a:alpha val="7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</a:t>
              </a:r>
            </a:p>
          </p:txBody>
        </p:sp>
        <p:cxnSp>
          <p:nvCxnSpPr>
            <p:cNvPr id="142" name="Straight Connector 141"/>
            <p:cNvCxnSpPr>
              <a:endCxn id="70" idx="2"/>
            </p:cNvCxnSpPr>
            <p:nvPr/>
          </p:nvCxnSpPr>
          <p:spPr>
            <a:xfrm>
              <a:off x="1301832" y="3359355"/>
              <a:ext cx="237693" cy="706366"/>
            </a:xfrm>
            <a:prstGeom prst="line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52" name="Group 151"/>
            <p:cNvGrpSpPr/>
            <p:nvPr/>
          </p:nvGrpSpPr>
          <p:grpSpPr>
            <a:xfrm>
              <a:off x="1100088" y="2070320"/>
              <a:ext cx="2902397" cy="2713941"/>
              <a:chOff x="795021" y="1988724"/>
              <a:chExt cx="3076018" cy="2876289"/>
            </a:xfrm>
          </p:grpSpPr>
          <p:grpSp>
            <p:nvGrpSpPr>
              <p:cNvPr id="150" name="Group 149"/>
              <p:cNvGrpSpPr/>
              <p:nvPr/>
            </p:nvGrpSpPr>
            <p:grpSpPr>
              <a:xfrm>
                <a:off x="795021" y="1988724"/>
                <a:ext cx="1696750" cy="1905290"/>
                <a:chOff x="795021" y="1988724"/>
                <a:chExt cx="1696750" cy="1905290"/>
              </a:xfrm>
            </p:grpSpPr>
            <p:sp>
              <p:nvSpPr>
                <p:cNvPr id="137" name="Arc 136"/>
                <p:cNvSpPr/>
                <p:nvPr/>
              </p:nvSpPr>
              <p:spPr>
                <a:xfrm>
                  <a:off x="795021" y="1988724"/>
                  <a:ext cx="1232994" cy="1232994"/>
                </a:xfrm>
                <a:prstGeom prst="arc">
                  <a:avLst>
                    <a:gd name="adj1" fmla="val 1793490"/>
                    <a:gd name="adj2" fmla="val 20201965"/>
                  </a:avLst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9" name="Straight Connector 138"/>
                <p:cNvCxnSpPr>
                  <a:stCxn id="2" idx="0"/>
                </p:cNvCxnSpPr>
                <p:nvPr/>
              </p:nvCxnSpPr>
              <p:spPr>
                <a:xfrm>
                  <a:off x="1981567" y="2367630"/>
                  <a:ext cx="510204" cy="1526384"/>
                </a:xfrm>
                <a:prstGeom prst="line">
                  <a:avLst/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151" name="Group 150"/>
              <p:cNvGrpSpPr/>
              <p:nvPr/>
            </p:nvGrpSpPr>
            <p:grpSpPr>
              <a:xfrm>
                <a:off x="2638045" y="3315046"/>
                <a:ext cx="1232994" cy="1549967"/>
                <a:chOff x="2638045" y="3315046"/>
                <a:chExt cx="1232994" cy="1549967"/>
              </a:xfrm>
            </p:grpSpPr>
            <p:sp>
              <p:nvSpPr>
                <p:cNvPr id="146" name="Arc 145"/>
                <p:cNvSpPr/>
                <p:nvPr/>
              </p:nvSpPr>
              <p:spPr>
                <a:xfrm rot="19320398" flipV="1">
                  <a:off x="2638045" y="3632019"/>
                  <a:ext cx="1232994" cy="1232994"/>
                </a:xfrm>
                <a:prstGeom prst="arc">
                  <a:avLst>
                    <a:gd name="adj1" fmla="val 1793490"/>
                    <a:gd name="adj2" fmla="val 20201965"/>
                  </a:avLst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7" name="Straight Connector 146"/>
                <p:cNvCxnSpPr/>
                <p:nvPr/>
              </p:nvCxnSpPr>
              <p:spPr>
                <a:xfrm flipH="1" flipV="1">
                  <a:off x="3573087" y="3315046"/>
                  <a:ext cx="276957" cy="769806"/>
                </a:xfrm>
                <a:prstGeom prst="line">
                  <a:avLst/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153" name="Group 152"/>
            <p:cNvGrpSpPr/>
            <p:nvPr/>
          </p:nvGrpSpPr>
          <p:grpSpPr>
            <a:xfrm>
              <a:off x="3519605" y="2070320"/>
              <a:ext cx="2902397" cy="2713941"/>
              <a:chOff x="795021" y="1988724"/>
              <a:chExt cx="3076018" cy="2876289"/>
            </a:xfrm>
          </p:grpSpPr>
          <p:grpSp>
            <p:nvGrpSpPr>
              <p:cNvPr id="154" name="Group 153"/>
              <p:cNvGrpSpPr/>
              <p:nvPr/>
            </p:nvGrpSpPr>
            <p:grpSpPr>
              <a:xfrm>
                <a:off x="795021" y="1988724"/>
                <a:ext cx="1696750" cy="1905290"/>
                <a:chOff x="795021" y="1988724"/>
                <a:chExt cx="1696750" cy="1905290"/>
              </a:xfrm>
            </p:grpSpPr>
            <p:sp>
              <p:nvSpPr>
                <p:cNvPr id="158" name="Arc 157"/>
                <p:cNvSpPr/>
                <p:nvPr/>
              </p:nvSpPr>
              <p:spPr>
                <a:xfrm>
                  <a:off x="795021" y="1988724"/>
                  <a:ext cx="1232994" cy="1232994"/>
                </a:xfrm>
                <a:prstGeom prst="arc">
                  <a:avLst>
                    <a:gd name="adj1" fmla="val 1793490"/>
                    <a:gd name="adj2" fmla="val 20201965"/>
                  </a:avLst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9" name="Straight Connector 158"/>
                <p:cNvCxnSpPr/>
                <p:nvPr/>
              </p:nvCxnSpPr>
              <p:spPr>
                <a:xfrm>
                  <a:off x="1981567" y="2367630"/>
                  <a:ext cx="510204" cy="1526384"/>
                </a:xfrm>
                <a:prstGeom prst="line">
                  <a:avLst/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155" name="Group 154"/>
              <p:cNvGrpSpPr/>
              <p:nvPr/>
            </p:nvGrpSpPr>
            <p:grpSpPr>
              <a:xfrm>
                <a:off x="2638045" y="3342732"/>
                <a:ext cx="1232994" cy="1522281"/>
                <a:chOff x="2638045" y="3342732"/>
                <a:chExt cx="1232994" cy="1522281"/>
              </a:xfrm>
            </p:grpSpPr>
            <p:sp>
              <p:nvSpPr>
                <p:cNvPr id="156" name="Arc 155"/>
                <p:cNvSpPr/>
                <p:nvPr/>
              </p:nvSpPr>
              <p:spPr>
                <a:xfrm rot="19320398" flipV="1">
                  <a:off x="2638045" y="3632019"/>
                  <a:ext cx="1232994" cy="1232994"/>
                </a:xfrm>
                <a:prstGeom prst="arc">
                  <a:avLst>
                    <a:gd name="adj1" fmla="val 1793490"/>
                    <a:gd name="adj2" fmla="val 20201965"/>
                  </a:avLst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7" name="Straight Connector 156"/>
                <p:cNvCxnSpPr/>
                <p:nvPr/>
              </p:nvCxnSpPr>
              <p:spPr>
                <a:xfrm flipH="1" flipV="1">
                  <a:off x="3603593" y="3342732"/>
                  <a:ext cx="246450" cy="742120"/>
                </a:xfrm>
                <a:prstGeom prst="line">
                  <a:avLst/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160" name="Group 159"/>
            <p:cNvGrpSpPr/>
            <p:nvPr/>
          </p:nvGrpSpPr>
          <p:grpSpPr>
            <a:xfrm>
              <a:off x="5967907" y="2070320"/>
              <a:ext cx="2902397" cy="2713941"/>
              <a:chOff x="795021" y="1988724"/>
              <a:chExt cx="3076018" cy="2876289"/>
            </a:xfrm>
          </p:grpSpPr>
          <p:grpSp>
            <p:nvGrpSpPr>
              <p:cNvPr id="161" name="Group 160"/>
              <p:cNvGrpSpPr/>
              <p:nvPr/>
            </p:nvGrpSpPr>
            <p:grpSpPr>
              <a:xfrm>
                <a:off x="795021" y="1988724"/>
                <a:ext cx="1696750" cy="1905290"/>
                <a:chOff x="795021" y="1988724"/>
                <a:chExt cx="1696750" cy="1905290"/>
              </a:xfrm>
            </p:grpSpPr>
            <p:sp>
              <p:nvSpPr>
                <p:cNvPr id="165" name="Arc 164"/>
                <p:cNvSpPr/>
                <p:nvPr/>
              </p:nvSpPr>
              <p:spPr>
                <a:xfrm>
                  <a:off x="795021" y="1988724"/>
                  <a:ext cx="1232994" cy="1232994"/>
                </a:xfrm>
                <a:prstGeom prst="arc">
                  <a:avLst>
                    <a:gd name="adj1" fmla="val 1793490"/>
                    <a:gd name="adj2" fmla="val 20201965"/>
                  </a:avLst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6" name="Straight Connector 165"/>
                <p:cNvCxnSpPr/>
                <p:nvPr/>
              </p:nvCxnSpPr>
              <p:spPr>
                <a:xfrm>
                  <a:off x="1981567" y="2367630"/>
                  <a:ext cx="510204" cy="1526384"/>
                </a:xfrm>
                <a:prstGeom prst="line">
                  <a:avLst/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162" name="Group 161"/>
              <p:cNvGrpSpPr/>
              <p:nvPr/>
            </p:nvGrpSpPr>
            <p:grpSpPr>
              <a:xfrm>
                <a:off x="2638045" y="3316151"/>
                <a:ext cx="1232994" cy="1548862"/>
                <a:chOff x="2638045" y="3316151"/>
                <a:chExt cx="1232994" cy="1548862"/>
              </a:xfrm>
            </p:grpSpPr>
            <p:sp>
              <p:nvSpPr>
                <p:cNvPr id="163" name="Arc 162"/>
                <p:cNvSpPr/>
                <p:nvPr/>
              </p:nvSpPr>
              <p:spPr>
                <a:xfrm rot="19320398" flipV="1">
                  <a:off x="2638045" y="3632019"/>
                  <a:ext cx="1232994" cy="1232994"/>
                </a:xfrm>
                <a:prstGeom prst="arc">
                  <a:avLst>
                    <a:gd name="adj1" fmla="val 1793490"/>
                    <a:gd name="adj2" fmla="val 20201965"/>
                  </a:avLst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4" name="Straight Connector 163"/>
                <p:cNvCxnSpPr/>
                <p:nvPr/>
              </p:nvCxnSpPr>
              <p:spPr>
                <a:xfrm flipH="1" flipV="1">
                  <a:off x="3586267" y="3316151"/>
                  <a:ext cx="263776" cy="768701"/>
                </a:xfrm>
                <a:prstGeom prst="line">
                  <a:avLst/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172" name="Group 171"/>
            <p:cNvGrpSpPr/>
            <p:nvPr/>
          </p:nvGrpSpPr>
          <p:grpSpPr>
            <a:xfrm>
              <a:off x="8391048" y="2070320"/>
              <a:ext cx="2902397" cy="2713941"/>
              <a:chOff x="795021" y="1988724"/>
              <a:chExt cx="3076018" cy="2876289"/>
            </a:xfrm>
          </p:grpSpPr>
          <p:grpSp>
            <p:nvGrpSpPr>
              <p:cNvPr id="173" name="Group 172"/>
              <p:cNvGrpSpPr/>
              <p:nvPr/>
            </p:nvGrpSpPr>
            <p:grpSpPr>
              <a:xfrm>
                <a:off x="795021" y="1988724"/>
                <a:ext cx="1696750" cy="1905290"/>
                <a:chOff x="795021" y="1988724"/>
                <a:chExt cx="1696750" cy="1905290"/>
              </a:xfrm>
            </p:grpSpPr>
            <p:sp>
              <p:nvSpPr>
                <p:cNvPr id="177" name="Arc 176"/>
                <p:cNvSpPr/>
                <p:nvPr/>
              </p:nvSpPr>
              <p:spPr>
                <a:xfrm>
                  <a:off x="795021" y="1988724"/>
                  <a:ext cx="1232994" cy="1232994"/>
                </a:xfrm>
                <a:prstGeom prst="arc">
                  <a:avLst>
                    <a:gd name="adj1" fmla="val 1793490"/>
                    <a:gd name="adj2" fmla="val 20201965"/>
                  </a:avLst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8" name="Straight Connector 177"/>
                <p:cNvCxnSpPr/>
                <p:nvPr/>
              </p:nvCxnSpPr>
              <p:spPr>
                <a:xfrm>
                  <a:off x="1981567" y="2367630"/>
                  <a:ext cx="510204" cy="1526384"/>
                </a:xfrm>
                <a:prstGeom prst="line">
                  <a:avLst/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174" name="Group 173"/>
              <p:cNvGrpSpPr/>
              <p:nvPr/>
            </p:nvGrpSpPr>
            <p:grpSpPr>
              <a:xfrm>
                <a:off x="2638045" y="2810037"/>
                <a:ext cx="1232994" cy="2054976"/>
                <a:chOff x="2638045" y="2810037"/>
                <a:chExt cx="1232994" cy="2054976"/>
              </a:xfrm>
            </p:grpSpPr>
            <p:sp>
              <p:nvSpPr>
                <p:cNvPr id="175" name="Arc 174"/>
                <p:cNvSpPr/>
                <p:nvPr/>
              </p:nvSpPr>
              <p:spPr>
                <a:xfrm rot="19320398" flipV="1">
                  <a:off x="2638045" y="3632019"/>
                  <a:ext cx="1232994" cy="1232994"/>
                </a:xfrm>
                <a:prstGeom prst="arc">
                  <a:avLst>
                    <a:gd name="adj1" fmla="val 1793490"/>
                    <a:gd name="adj2" fmla="val 20201965"/>
                  </a:avLst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6" name="Straight Connector 175"/>
                <p:cNvCxnSpPr>
                  <a:endCxn id="69" idx="0"/>
                </p:cNvCxnSpPr>
                <p:nvPr/>
              </p:nvCxnSpPr>
              <p:spPr>
                <a:xfrm flipH="1" flipV="1">
                  <a:off x="3431367" y="2810037"/>
                  <a:ext cx="418676" cy="1274816"/>
                </a:xfrm>
                <a:prstGeom prst="line">
                  <a:avLst/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92" name="Rectangle 191"/>
            <p:cNvSpPr/>
            <p:nvPr/>
          </p:nvSpPr>
          <p:spPr>
            <a:xfrm>
              <a:off x="428340" y="4121769"/>
              <a:ext cx="2042055" cy="1955996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Data Sourcing and Understanding: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The Data has 39,717 rows and 111 columns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The data set available is loans.csv which represents the data for 4 years.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Understanding columns using dictionary</a:t>
              </a:r>
            </a:p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3185194" y="1492981"/>
              <a:ext cx="1758468" cy="189290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3313840" y="-140210"/>
              <a:ext cx="2229731" cy="2082191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Analyze and impute empty values: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Disguised Missing values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Significant number of Missing values in a row/column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Partial missing values</a:t>
              </a:r>
              <a:endParaRPr lang="en-US" sz="1200" b="1" dirty="0">
                <a:solidFill>
                  <a:schemeClr val="bg1"/>
                </a:solidFill>
              </a:endParaRPr>
            </a:p>
            <a:p>
              <a:r>
                <a:rPr lang="en-US" sz="1200" b="1" dirty="0">
                  <a:solidFill>
                    <a:schemeClr val="bg1"/>
                  </a:solidFill>
                </a:rPr>
                <a:t>Fix Invalid Values: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Incorrect data types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Correct values beyond range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Validate internal rules</a:t>
              </a:r>
              <a:endParaRPr lang="en-US" sz="1200" b="1" dirty="0">
                <a:solidFill>
                  <a:schemeClr val="bg1"/>
                </a:solidFill>
              </a:endParaRPr>
            </a:p>
            <a:p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8113745" y="535392"/>
              <a:ext cx="1758468" cy="1167287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Bivariate Analysis: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 Understanding how combination of 2 variables estimates a defaulted loan.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Check correlations</a:t>
              </a: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35888" y="3134"/>
              <a:ext cx="2670807" cy="217683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Data Cleaning</a:t>
              </a:r>
            </a:p>
            <a:p>
              <a:r>
                <a:rPr lang="en-US" sz="1200" b="1" dirty="0">
                  <a:solidFill>
                    <a:schemeClr val="bg1"/>
                  </a:solidFill>
                </a:rPr>
                <a:t>Fixing Columns: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Delete Unnecessary columns (or irrelative (behavioral) to defaulter analysis)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Deleting Unique Identifier columns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Deleting columns with more than 85% Null values.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Delete duplicates if any.</a:t>
              </a:r>
            </a:p>
            <a:p>
              <a:pPr algn="ctr"/>
              <a:r>
                <a:rPr lang="en-US" sz="1400" dirty="0"/>
                <a:t> </a:t>
              </a:r>
            </a:p>
            <a:p>
              <a:pPr algn="ctr"/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2431659" y="5072025"/>
              <a:ext cx="2341887" cy="132503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Fixing Rows &amp; Identifying and Treating Outliers: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Extra rows -&gt; Outliers were deleted and all values with Current in </a:t>
              </a:r>
              <a:r>
                <a:rPr lang="en-US" sz="1200" dirty="0" err="1">
                  <a:solidFill>
                    <a:schemeClr val="bg1"/>
                  </a:solidFill>
                </a:rPr>
                <a:t>loan_status</a:t>
              </a:r>
              <a:r>
                <a:rPr lang="en-US" sz="1200" dirty="0">
                  <a:solidFill>
                    <a:schemeClr val="bg1"/>
                  </a:solidFill>
                </a:rPr>
                <a:t> column were deleted</a:t>
              </a:r>
              <a:endParaRPr lang="en-US" sz="1200" b="1" dirty="0">
                <a:solidFill>
                  <a:schemeClr val="bg1"/>
                </a:solidFill>
              </a:endParaRPr>
            </a:p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5508581" y="1042855"/>
              <a:ext cx="2045428" cy="59941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Univariate Analysis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Frequency, Distributions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(Categorical and Numerical)</a:t>
              </a: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9838647" y="5026034"/>
              <a:ext cx="1758468" cy="18929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Multivariate Analysis</a:t>
              </a:r>
            </a:p>
          </p:txBody>
        </p:sp>
      </p:grpSp>
      <p:sp>
        <p:nvSpPr>
          <p:cNvPr id="211" name="TextBox 210"/>
          <p:cNvSpPr txBox="1"/>
          <p:nvPr/>
        </p:nvSpPr>
        <p:spPr>
          <a:xfrm>
            <a:off x="71159" y="-2498"/>
            <a:ext cx="521425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4000" b="1"/>
            </a:lvl1pPr>
          </a:lstStyle>
          <a:p>
            <a:r>
              <a:rPr lang="en-US" dirty="0">
                <a:solidFill>
                  <a:schemeClr val="bg1"/>
                </a:solidFill>
              </a:rPr>
              <a:t>EDA Road Track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0ACCF69-66E8-9F73-12C9-B1CE11C8FC1B}"/>
              </a:ext>
            </a:extLst>
          </p:cNvPr>
          <p:cNvSpPr/>
          <p:nvPr/>
        </p:nvSpPr>
        <p:spPr>
          <a:xfrm>
            <a:off x="739539" y="4165524"/>
            <a:ext cx="570275" cy="60864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E937F8-6E58-7315-3203-595F06A22AF9}"/>
              </a:ext>
            </a:extLst>
          </p:cNvPr>
          <p:cNvSpPr txBox="1"/>
          <p:nvPr/>
        </p:nvSpPr>
        <p:spPr>
          <a:xfrm>
            <a:off x="5040236" y="5667286"/>
            <a:ext cx="16645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Derived Metrics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Data/Business/Type):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Creating Bins: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2759F5-1BED-2F99-B06A-0BB9B8C7AE3A}"/>
              </a:ext>
            </a:extLst>
          </p:cNvPr>
          <p:cNvSpPr txBox="1"/>
          <p:nvPr/>
        </p:nvSpPr>
        <p:spPr>
          <a:xfrm>
            <a:off x="7743320" y="5631818"/>
            <a:ext cx="1266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Segmented Analysis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4B524F0-9096-0739-42E4-77E8B46750B7}"/>
              </a:ext>
            </a:extLst>
          </p:cNvPr>
          <p:cNvSpPr/>
          <p:nvPr/>
        </p:nvSpPr>
        <p:spPr>
          <a:xfrm>
            <a:off x="10184345" y="2829101"/>
            <a:ext cx="1886449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Conclude driving variables. 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2E0DBD80-E506-14A7-F8D0-663A4C6A9F16}"/>
              </a:ext>
            </a:extLst>
          </p:cNvPr>
          <p:cNvSpPr/>
          <p:nvPr/>
        </p:nvSpPr>
        <p:spPr>
          <a:xfrm>
            <a:off x="10946248" y="3418033"/>
            <a:ext cx="560794" cy="58317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597322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D63C44-29FA-6C5D-9829-CD303C4AD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11601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Employment Length</a:t>
            </a: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/>
                <a:ea typeface="+mj-ea"/>
                <a:cs typeface="+mj-cs"/>
              </a:rPr>
              <a:t>vs. # and % of loan default.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F3C4FA28-F364-D708-6898-1E559EB69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77" y="185425"/>
            <a:ext cx="5440195" cy="3563327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5EF0E2-B775-1A3C-C083-01710208E62C}"/>
              </a:ext>
            </a:extLst>
          </p:cNvPr>
          <p:cNvSpPr txBox="1"/>
          <p:nvPr/>
        </p:nvSpPr>
        <p:spPr>
          <a:xfrm>
            <a:off x="6769570" y="1825625"/>
            <a:ext cx="4771178" cy="4388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The highest number of loan defaults are for employees with 10 or more years this could be a reason as people are mostly retired no source of income.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Employees with 10 or more years tend to show highest % of loan to default noting that 23% of the loans issued where issued to this category.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D7C9D4AE-44E1-AD95-BBAF-764C6DA24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76" y="3799464"/>
            <a:ext cx="6354692" cy="295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1474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D63C44-29FA-6C5D-9829-CD303C4AD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11601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Loan Issue Month</a:t>
            </a: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/>
                <a:ea typeface="+mj-ea"/>
                <a:cs typeface="+mj-cs"/>
              </a:rPr>
              <a:t>vs. # and % of loan default.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632AF17B-D3EE-804F-BDF4-11BF75E1C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77" y="73423"/>
            <a:ext cx="5440195" cy="3685732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17" name="Arc 16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CB706B-82EE-ACBD-0FEB-5F36A5B98EB9}"/>
              </a:ext>
            </a:extLst>
          </p:cNvPr>
          <p:cNvSpPr txBox="1"/>
          <p:nvPr/>
        </p:nvSpPr>
        <p:spPr>
          <a:xfrm>
            <a:off x="5909733" y="1764111"/>
            <a:ext cx="6012330" cy="3759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As the year ends the number of defaulted loans increases.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Approving loans during different months will not significantly affect % of a loan to default.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Approving loans during different months will not significantly affect % of a loan to default.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2DEDDAFD-FDC8-4FB1-6C8B-EE9BBBF41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2578"/>
            <a:ext cx="7960697" cy="302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232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2ADB01-3F06-1DD2-D1DD-6360109A4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Multivariate Analysis</a:t>
            </a: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2">
                <a:lumMod val="75000"/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36789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D63C44-29FA-6C5D-9829-CD303C4AD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448" y="1127818"/>
            <a:ext cx="5966237" cy="52783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Loan Amount by Employment Length</a:t>
            </a:r>
          </a:p>
        </p:txBody>
      </p:sp>
      <p:pic>
        <p:nvPicPr>
          <p:cNvPr id="11" name="Content Placeholder 6" descr="Chart, treemap chart&#10;&#10;Description automatically generated">
            <a:extLst>
              <a:ext uri="{FF2B5EF4-FFF2-40B4-BE49-F238E27FC236}">
                <a16:creationId xmlns:a16="http://schemas.microsoft.com/office/drawing/2014/main" id="{4C0E36F8-6023-9A6A-FBBF-C2D93252C0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00" r="46704"/>
          <a:stretch/>
        </p:blipFill>
        <p:spPr>
          <a:xfrm>
            <a:off x="0" y="1655651"/>
            <a:ext cx="6563606" cy="4692932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25" name="Arc 24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5EF0E2-B775-1A3C-C083-01710208E62C}"/>
              </a:ext>
            </a:extLst>
          </p:cNvPr>
          <p:cNvSpPr txBox="1"/>
          <p:nvPr/>
        </p:nvSpPr>
        <p:spPr>
          <a:xfrm>
            <a:off x="7127452" y="770187"/>
            <a:ext cx="4771178" cy="2140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The highest number of loan defaults are for employees with 10 or more years of experience this could be a reason as people are mostly retired and have no source of income</a:t>
            </a:r>
          </a:p>
        </p:txBody>
      </p:sp>
      <p:pic>
        <p:nvPicPr>
          <p:cNvPr id="6" name="Content Placeholder 6" descr="Chart, treemap chart&#10;&#10;Description automatically generated">
            <a:extLst>
              <a:ext uri="{FF2B5EF4-FFF2-40B4-BE49-F238E27FC236}">
                <a16:creationId xmlns:a16="http://schemas.microsoft.com/office/drawing/2014/main" id="{F329FD85-CCCD-1294-467A-740AC20CA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267" y="3746240"/>
            <a:ext cx="3165656" cy="2651236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73032AD-BFFC-6BF3-B2F2-AE5182A19A27}"/>
              </a:ext>
            </a:extLst>
          </p:cNvPr>
          <p:cNvSpPr txBox="1">
            <a:spLocks/>
          </p:cNvSpPr>
          <p:nvPr/>
        </p:nvSpPr>
        <p:spPr>
          <a:xfrm>
            <a:off x="298684" y="5918567"/>
            <a:ext cx="5966237" cy="734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2800" dirty="0"/>
            </a:br>
            <a:r>
              <a:rPr lang="en-US" sz="2200" dirty="0"/>
              <a:t>Size is based on Invested Amount and color and % of default loan (Red is worst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EC6E3B0-C66B-103E-BF52-4F583007ED7C}"/>
              </a:ext>
            </a:extLst>
          </p:cNvPr>
          <p:cNvSpPr txBox="1">
            <a:spLocks/>
          </p:cNvSpPr>
          <p:nvPr/>
        </p:nvSpPr>
        <p:spPr>
          <a:xfrm>
            <a:off x="9295963" y="6174376"/>
            <a:ext cx="2735960" cy="734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Zoom to see</a:t>
            </a:r>
            <a:endParaRPr lang="en-US" sz="22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650D31C-84CB-2749-9D4D-23E9603EE6C4}"/>
              </a:ext>
            </a:extLst>
          </p:cNvPr>
          <p:cNvCxnSpPr/>
          <p:nvPr/>
        </p:nvCxnSpPr>
        <p:spPr>
          <a:xfrm flipH="1">
            <a:off x="1164771" y="1585209"/>
            <a:ext cx="1170214" cy="1325563"/>
          </a:xfrm>
          <a:prstGeom prst="straightConnector1">
            <a:avLst/>
          </a:prstGeom>
          <a:ln w="2254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3263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51B7D-16F1-73A6-726C-3F5FC2B61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1" y="465418"/>
            <a:ext cx="10515600" cy="1325563"/>
          </a:xfrm>
        </p:spPr>
        <p:txBody>
          <a:bodyPr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Term By Interest Rate Analysis</a:t>
            </a:r>
            <a:endParaRPr lang="en-US" sz="1600" dirty="0"/>
          </a:p>
        </p:txBody>
      </p:sp>
      <p:pic>
        <p:nvPicPr>
          <p:cNvPr id="6" name="Content Placeholder 5" descr="Chart, treemap chart&#10;&#10;Description automatically generated">
            <a:extLst>
              <a:ext uri="{FF2B5EF4-FFF2-40B4-BE49-F238E27FC236}">
                <a16:creationId xmlns:a16="http://schemas.microsoft.com/office/drawing/2014/main" id="{7ED2ED09-E36E-69EB-79CD-25846BD5FF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5" b="5061"/>
          <a:stretch/>
        </p:blipFill>
        <p:spPr>
          <a:xfrm>
            <a:off x="0" y="1387928"/>
            <a:ext cx="7998460" cy="5104947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F2F9A-7A97-672F-9341-AD20F3D6B752}"/>
              </a:ext>
            </a:extLst>
          </p:cNvPr>
          <p:cNvSpPr txBox="1"/>
          <p:nvPr/>
        </p:nvSpPr>
        <p:spPr>
          <a:xfrm>
            <a:off x="7998460" y="1790981"/>
            <a:ext cx="360299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All loans issued with 25% or higher interest with respect to all the different terms length (36 or 60 months) lead to a high percentage of loan default.     </a:t>
            </a:r>
          </a:p>
          <a:p>
            <a:r>
              <a:rPr lang="en-US" sz="1600" b="1" dirty="0"/>
              <a:t> </a:t>
            </a:r>
          </a:p>
          <a:p>
            <a:r>
              <a:rPr lang="en-US" sz="1600" b="1" dirty="0"/>
              <a:t>To reduce future loss do not issue any long-term loans (60 months) in any amount unless you make take all necessary precautions.  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B5F6CAB-DE5B-1777-F49C-CEE176494CDF}"/>
              </a:ext>
            </a:extLst>
          </p:cNvPr>
          <p:cNvCxnSpPr/>
          <p:nvPr/>
        </p:nvCxnSpPr>
        <p:spPr>
          <a:xfrm flipH="1">
            <a:off x="5867400" y="1079909"/>
            <a:ext cx="1170214" cy="1325563"/>
          </a:xfrm>
          <a:prstGeom prst="straightConnector1">
            <a:avLst/>
          </a:prstGeom>
          <a:ln w="2254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0145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treemap chart&#10;&#10;Description automatically generated">
            <a:extLst>
              <a:ext uri="{FF2B5EF4-FFF2-40B4-BE49-F238E27FC236}">
                <a16:creationId xmlns:a16="http://schemas.microsoft.com/office/drawing/2014/main" id="{571E6368-5B8A-A65C-6026-814745553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23" y="1158029"/>
            <a:ext cx="7412804" cy="533484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F2F9A-7A97-672F-9341-AD20F3D6B752}"/>
              </a:ext>
            </a:extLst>
          </p:cNvPr>
          <p:cNvSpPr txBox="1"/>
          <p:nvPr/>
        </p:nvSpPr>
        <p:spPr>
          <a:xfrm>
            <a:off x="8010174" y="1213641"/>
            <a:ext cx="33261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To conclude and reduce future loss do not issue </a:t>
            </a:r>
            <a:r>
              <a:rPr lang="en-US" sz="2400" b="1" dirty="0"/>
              <a:t>long term (60 Months) </a:t>
            </a:r>
            <a:r>
              <a:rPr lang="en-US" sz="2400" dirty="0"/>
              <a:t>and </a:t>
            </a:r>
            <a:r>
              <a:rPr lang="en-US" sz="2400" b="1" dirty="0"/>
              <a:t>high amount (23K+) </a:t>
            </a:r>
            <a:r>
              <a:rPr lang="en-US" sz="2400" dirty="0"/>
              <a:t>loans.</a:t>
            </a:r>
          </a:p>
          <a:p>
            <a:endParaRPr lang="en-US" sz="2400" dirty="0"/>
          </a:p>
          <a:p>
            <a:r>
              <a:rPr lang="en-US" sz="2400" dirty="0"/>
              <a:t> This is a strong deriving variable to loan default.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D33E79D-AD68-8A55-65AF-73C50DFF3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27" y="370453"/>
            <a:ext cx="5689130" cy="11601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T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erm by Annual Income Analysis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A6458A4-455A-7D6E-43C2-177115EC0CFC}"/>
              </a:ext>
            </a:extLst>
          </p:cNvPr>
          <p:cNvCxnSpPr/>
          <p:nvPr/>
        </p:nvCxnSpPr>
        <p:spPr>
          <a:xfrm flipH="1">
            <a:off x="5867400" y="1079909"/>
            <a:ext cx="1170214" cy="1325563"/>
          </a:xfrm>
          <a:prstGeom prst="straightConnector1">
            <a:avLst/>
          </a:prstGeom>
          <a:ln w="2254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1905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604B4-929D-6D97-49A5-D8B41EB1B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analysis of numerical features</a:t>
            </a:r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2B706C9-E697-D062-DE6C-6A580F60C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67" y="1354301"/>
            <a:ext cx="6595533" cy="43305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C517FE-DE8C-E092-DDCF-39C3DE9691A0}"/>
              </a:ext>
            </a:extLst>
          </p:cNvPr>
          <p:cNvSpPr txBox="1"/>
          <p:nvPr/>
        </p:nvSpPr>
        <p:spPr>
          <a:xfrm>
            <a:off x="1930399" y="5684839"/>
            <a:ext cx="926253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/>
              <a:t>There is a positive correlation between the amount funded by investor the client annual income and the interest rate.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To conclude that as the annual income of a borrower increase the investor is more willingly to fund more money.</a:t>
            </a:r>
          </a:p>
        </p:txBody>
      </p:sp>
    </p:spTree>
    <p:extLst>
      <p:ext uri="{BB962C8B-B14F-4D97-AF65-F5344CB8AC3E}">
        <p14:creationId xmlns:p14="http://schemas.microsoft.com/office/powerpoint/2010/main" val="19466112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5D489D-16E1-484D-867B-144368D7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A496F5-B01E-4BF8-9D1E-C4E53B6F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225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2906963" y="1348064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1745FD-3A99-414D-8990-BCC06A80E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Deriving Variables to Loan Default.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03C565F-F6F3-509E-E8F3-09B50597A3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7565086"/>
              </p:ext>
            </p:extLst>
          </p:nvPr>
        </p:nvGraphicFramePr>
        <p:xfrm>
          <a:off x="5237018" y="653693"/>
          <a:ext cx="6303729" cy="5560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92990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AFC454B-A080-4D23-B177-6D5356C6E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88B3D9-90CD-5D9A-9634-AA7E2A4CB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3632199"/>
            <a:ext cx="7644627" cy="105804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8029" y="3334786"/>
            <a:ext cx="1942241" cy="188955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474479" y="1096414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58898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5A632B-B15A-489E-8337-BC0F40DB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05262" y="859948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BA6192-E3F1-861C-3F81-B77762097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Findings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51547D7-AD18-407B-A5F4-F8225B5DC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5452" y="434266"/>
            <a:ext cx="7217701" cy="5922084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5CACAAF-8B05-EEE9-8A8D-EA8EADBF0C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2642040"/>
              </p:ext>
            </p:extLst>
          </p:nvPr>
        </p:nvGraphicFramePr>
        <p:xfrm>
          <a:off x="4763911" y="609600"/>
          <a:ext cx="6735443" cy="5564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27532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E5A632B-B15A-489E-8337-BC0F40DB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05262" y="859948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5299F5-6F29-D4D8-3E79-C2F630490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Understanding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51547D7-AD18-407B-A5F4-F8225B5DC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5452" y="434266"/>
            <a:ext cx="7217701" cy="5922084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2" name="TextBox 7">
            <a:extLst>
              <a:ext uri="{FF2B5EF4-FFF2-40B4-BE49-F238E27FC236}">
                <a16:creationId xmlns:a16="http://schemas.microsoft.com/office/drawing/2014/main" id="{73584B63-35E1-BEE5-5D9C-4327B409D3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7526227"/>
              </p:ext>
            </p:extLst>
          </p:nvPr>
        </p:nvGraphicFramePr>
        <p:xfrm>
          <a:off x="4763911" y="609600"/>
          <a:ext cx="6735443" cy="5564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10925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5A632B-B15A-489E-8337-BC0F40DB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05262" y="859948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BA6192-E3F1-861C-3F81-B77762097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 sz="4100">
                <a:solidFill>
                  <a:srgbClr val="FFFFFF"/>
                </a:solidFill>
              </a:rPr>
              <a:t>Findings Continued…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51547D7-AD18-407B-A5F4-F8225B5DC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5452" y="434266"/>
            <a:ext cx="7217701" cy="5922084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55906A3-2A93-9AE7-7F53-7B85D4FC0F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5864805"/>
              </p:ext>
            </p:extLst>
          </p:nvPr>
        </p:nvGraphicFramePr>
        <p:xfrm>
          <a:off x="4763911" y="609600"/>
          <a:ext cx="6735443" cy="5564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480657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35">
            <a:extLst>
              <a:ext uri="{FF2B5EF4-FFF2-40B4-BE49-F238E27FC236}">
                <a16:creationId xmlns:a16="http://schemas.microsoft.com/office/drawing/2014/main" id="{AE5A632B-B15A-489E-8337-BC0F40DB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Arc 37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05262" y="859948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117E41-BEAB-B485-A9D3-72B7A7E18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Recommendations</a:t>
            </a:r>
          </a:p>
        </p:txBody>
      </p:sp>
      <p:sp>
        <p:nvSpPr>
          <p:cNvPr id="44" name="Rectangle: Rounded Corners 39">
            <a:extLst>
              <a:ext uri="{FF2B5EF4-FFF2-40B4-BE49-F238E27FC236}">
                <a16:creationId xmlns:a16="http://schemas.microsoft.com/office/drawing/2014/main" id="{651547D7-AD18-407B-A5F4-F8225B5DC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5452" y="434266"/>
            <a:ext cx="7217701" cy="5922084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0405D116-5FB6-4C11-CED5-A59806B272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8863480"/>
              </p:ext>
            </p:extLst>
          </p:nvPr>
        </p:nvGraphicFramePr>
        <p:xfrm>
          <a:off x="4763911" y="609600"/>
          <a:ext cx="6735443" cy="5564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26800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AE5A632B-B15A-489E-8337-BC0F40DB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05262" y="859948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117E41-BEAB-B485-A9D3-72B7A7E18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Recommendations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cont.</a:t>
            </a:r>
            <a:br>
              <a:rPr lang="en-US" sz="2800" dirty="0">
                <a:solidFill>
                  <a:srgbClr val="FFFFFF"/>
                </a:solidFill>
              </a:rPr>
            </a:b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651547D7-AD18-407B-A5F4-F8225B5DC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5452" y="434266"/>
            <a:ext cx="7217701" cy="5922084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2F0961B9-E104-7168-A886-AB898E5C04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0914248"/>
              </p:ext>
            </p:extLst>
          </p:nvPr>
        </p:nvGraphicFramePr>
        <p:xfrm>
          <a:off x="4763911" y="609600"/>
          <a:ext cx="6735443" cy="5564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25745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E5A632B-B15A-489E-8337-BC0F40DB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05262" y="859948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117E41-BEAB-B485-A9D3-72B7A7E18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Recommendations cont.</a:t>
            </a:r>
            <a:br>
              <a:rPr lang="en-US" sz="3100">
                <a:solidFill>
                  <a:srgbClr val="FFFFFF"/>
                </a:solidFill>
              </a:rPr>
            </a:br>
            <a:endParaRPr lang="en-US" sz="3100">
              <a:solidFill>
                <a:srgbClr val="FFFFFF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51547D7-AD18-407B-A5F4-F8225B5DC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5452" y="434266"/>
            <a:ext cx="7217701" cy="5922084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2F0961B9-E104-7168-A886-AB898E5C04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9322588"/>
              </p:ext>
            </p:extLst>
          </p:nvPr>
        </p:nvGraphicFramePr>
        <p:xfrm>
          <a:off x="4763911" y="609600"/>
          <a:ext cx="6735443" cy="5564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20470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0">
            <a:extLst>
              <a:ext uri="{FF2B5EF4-FFF2-40B4-BE49-F238E27FC236}">
                <a16:creationId xmlns:a16="http://schemas.microsoft.com/office/drawing/2014/main" id="{AE5A632B-B15A-489E-8337-BC0F40DB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05262" y="859948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5299F5-6F29-D4D8-3E79-C2F630490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Cleaning: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51547D7-AD18-407B-A5F4-F8225B5DC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5452" y="434266"/>
            <a:ext cx="7217701" cy="5922084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2" name="TextBox 4">
            <a:extLst>
              <a:ext uri="{FF2B5EF4-FFF2-40B4-BE49-F238E27FC236}">
                <a16:creationId xmlns:a16="http://schemas.microsoft.com/office/drawing/2014/main" id="{DBC7FEB8-1D0F-718F-2894-DAA34DEA55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2711993"/>
              </p:ext>
            </p:extLst>
          </p:nvPr>
        </p:nvGraphicFramePr>
        <p:xfrm>
          <a:off x="4763911" y="609600"/>
          <a:ext cx="6735443" cy="5564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6192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84D3D-158A-4D8B-472A-FD701EBEC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9010650" cy="885530"/>
          </a:xfrm>
        </p:spPr>
        <p:txBody>
          <a:bodyPr>
            <a:normAutofit/>
          </a:bodyPr>
          <a:lstStyle/>
          <a:p>
            <a:r>
              <a:rPr lang="en-US" sz="3600" dirty="0"/>
              <a:t>Outlier treatment (Example Annual Income)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277D7B-B415-9CF6-39B6-0FB5832DB552}"/>
              </a:ext>
            </a:extLst>
          </p:cNvPr>
          <p:cNvSpPr txBox="1"/>
          <p:nvPr/>
        </p:nvSpPr>
        <p:spPr>
          <a:xfrm>
            <a:off x="838198" y="893509"/>
            <a:ext cx="3945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Before Removal</a:t>
            </a:r>
          </a:p>
        </p:txBody>
      </p:sp>
      <p:pic>
        <p:nvPicPr>
          <p:cNvPr id="14" name="Picture 13" descr="Before Outliers are removed for annual_inc column:">
            <a:extLst>
              <a:ext uri="{FF2B5EF4-FFF2-40B4-BE49-F238E27FC236}">
                <a16:creationId xmlns:a16="http://schemas.microsoft.com/office/drawing/2014/main" id="{6F603B3B-8D7B-6A55-3A9E-CFF77D81F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507" y="1229241"/>
            <a:ext cx="6107157" cy="2064290"/>
          </a:xfrm>
          <a:prstGeom prst="rect">
            <a:avLst/>
          </a:prstGeom>
        </p:spPr>
      </p:pic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6E3EF1DF-372C-228E-089E-962BACD2A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967" y="3637242"/>
            <a:ext cx="6136697" cy="212513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460BD55-FCFA-B11F-D88F-3D6C9474E2D8}"/>
              </a:ext>
            </a:extLst>
          </p:cNvPr>
          <p:cNvSpPr txBox="1"/>
          <p:nvPr/>
        </p:nvSpPr>
        <p:spPr>
          <a:xfrm>
            <a:off x="922865" y="3293531"/>
            <a:ext cx="3945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After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FD20711-F13D-E2C6-3328-A8CA309C747A}"/>
              </a:ext>
            </a:extLst>
          </p:cNvPr>
          <p:cNvSpPr txBox="1">
            <a:spLocks/>
          </p:cNvSpPr>
          <p:nvPr/>
        </p:nvSpPr>
        <p:spPr>
          <a:xfrm>
            <a:off x="838198" y="416879"/>
            <a:ext cx="9010650" cy="885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45155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84D3D-158A-4D8B-472A-FD701EBEC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10650" cy="885530"/>
          </a:xfrm>
        </p:spPr>
        <p:txBody>
          <a:bodyPr>
            <a:normAutofit/>
          </a:bodyPr>
          <a:lstStyle/>
          <a:p>
            <a:r>
              <a:rPr lang="en-US" sz="3600" dirty="0"/>
              <a:t>Derived Metrics:</a:t>
            </a:r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43BB4FC2-C493-87E8-2C12-A277D7768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87" y="2116739"/>
            <a:ext cx="4866356" cy="3251866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89B868E2-2F1A-A6A4-5502-A9BE1861A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614" y="2116739"/>
            <a:ext cx="4915286" cy="35764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418EFB-F75D-10C1-989F-1D4D8B15DC8F}"/>
              </a:ext>
            </a:extLst>
          </p:cNvPr>
          <p:cNvSpPr txBox="1"/>
          <p:nvPr/>
        </p:nvSpPr>
        <p:spPr>
          <a:xfrm>
            <a:off x="1356355" y="1147480"/>
            <a:ext cx="4508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New derived variable: </a:t>
            </a:r>
            <a:r>
              <a:rPr lang="en-US" sz="1200" b="1" dirty="0"/>
              <a:t>Month</a:t>
            </a:r>
            <a:r>
              <a:rPr lang="en-US" sz="1200" dirty="0"/>
              <a:t> from Issue Date (</a:t>
            </a:r>
            <a:r>
              <a:rPr lang="en-US" sz="1200" dirty="0" err="1"/>
              <a:t>issue_d</a:t>
            </a:r>
            <a:r>
              <a:rPr lang="en-US" sz="1200" dirty="0"/>
              <a:t>) column</a:t>
            </a:r>
          </a:p>
          <a:p>
            <a:r>
              <a:rPr lang="en-US" sz="1200" dirty="0"/>
              <a:t>This shows that the number of loans approved in December is the maximum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1E9B20-9696-E2D7-E2C4-E106AF0271AB}"/>
              </a:ext>
            </a:extLst>
          </p:cNvPr>
          <p:cNvSpPr txBox="1"/>
          <p:nvPr/>
        </p:nvSpPr>
        <p:spPr>
          <a:xfrm>
            <a:off x="6844812" y="1228970"/>
            <a:ext cx="4508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New derived variable: </a:t>
            </a:r>
            <a:r>
              <a:rPr lang="en-US" sz="1200" b="1" dirty="0"/>
              <a:t>Year</a:t>
            </a:r>
            <a:r>
              <a:rPr lang="en-US" sz="1200" dirty="0"/>
              <a:t> from Issue Date columns</a:t>
            </a:r>
          </a:p>
          <a:p>
            <a:r>
              <a:rPr lang="en-US" sz="1200" dirty="0"/>
              <a:t>The number of loans issued by the lending club is increasing each year in 2011 it had the maximum no. of loans.</a:t>
            </a:r>
          </a:p>
        </p:txBody>
      </p:sp>
    </p:spTree>
    <p:extLst>
      <p:ext uri="{BB962C8B-B14F-4D97-AF65-F5344CB8AC3E}">
        <p14:creationId xmlns:p14="http://schemas.microsoft.com/office/powerpoint/2010/main" val="3202284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AE5A632B-B15A-489E-8337-BC0F40DB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05262" y="859948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9CCBFE-410C-BB0F-24F2-61474C49C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 Analysis: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51547D7-AD18-407B-A5F4-F8225B5DC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5452" y="434266"/>
            <a:ext cx="7217701" cy="5922084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6380601C-F8B8-3178-22E5-427848193C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0131461"/>
              </p:ext>
            </p:extLst>
          </p:nvPr>
        </p:nvGraphicFramePr>
        <p:xfrm>
          <a:off x="4763911" y="609600"/>
          <a:ext cx="6735443" cy="5564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7528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2ADB01-3F06-1DD2-D1DD-6360109A4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Univariate</a:t>
            </a:r>
            <a:br>
              <a:rPr lang="en-US" sz="6000" dirty="0"/>
            </a:b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Analysis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2">
                <a:lumMod val="75000"/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8998650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Office">
      <a:dk1>
        <a:srgbClr val="000000"/>
      </a:dk1>
      <a:lt1>
        <a:srgbClr val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767</TotalTime>
  <Words>2772</Words>
  <Application>Microsoft Macintosh PowerPoint</Application>
  <PresentationFormat>Widescreen</PresentationFormat>
  <Paragraphs>247</Paragraphs>
  <Slides>43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Avenir Next LT Pro</vt:lpstr>
      <vt:lpstr>Calibri</vt:lpstr>
      <vt:lpstr>Gill Sans MT</vt:lpstr>
      <vt:lpstr>Merriweather</vt:lpstr>
      <vt:lpstr>Tw Cen MT</vt:lpstr>
      <vt:lpstr>ShapesVTI</vt:lpstr>
      <vt:lpstr>Online Lending Club</vt:lpstr>
      <vt:lpstr>Outline:</vt:lpstr>
      <vt:lpstr>PowerPoint Presentation</vt:lpstr>
      <vt:lpstr>Data Understanding</vt:lpstr>
      <vt:lpstr>Data Cleaning:</vt:lpstr>
      <vt:lpstr>Outlier treatment (Example Annual Income)</vt:lpstr>
      <vt:lpstr>Derived Metrics:</vt:lpstr>
      <vt:lpstr>Data Analysis:</vt:lpstr>
      <vt:lpstr>Univariate Analysis</vt:lpstr>
      <vt:lpstr>Loan Status</vt:lpstr>
      <vt:lpstr>PowerPoint Presentation</vt:lpstr>
      <vt:lpstr>PowerPoint Presentation</vt:lpstr>
      <vt:lpstr>Term</vt:lpstr>
      <vt:lpstr>Grades</vt:lpstr>
      <vt:lpstr>Purpose</vt:lpstr>
      <vt:lpstr>Home Ownership</vt:lpstr>
      <vt:lpstr> Verification Status</vt:lpstr>
      <vt:lpstr>Funded amount Invested</vt:lpstr>
      <vt:lpstr>Rank Analysis for Funded Amount Invested</vt:lpstr>
      <vt:lpstr>Bivariate Analysis</vt:lpstr>
      <vt:lpstr>Default Loan Analysis</vt:lpstr>
      <vt:lpstr>PowerPoint Presentation</vt:lpstr>
      <vt:lpstr>PowerPoint Presentation</vt:lpstr>
      <vt:lpstr>Grade  vs. # and % of loan default.</vt:lpstr>
      <vt:lpstr>Term vs. # and % of loan default.</vt:lpstr>
      <vt:lpstr>Home Ownership vs. # and % of loan default.</vt:lpstr>
      <vt:lpstr>PowerPoint Presentation</vt:lpstr>
      <vt:lpstr>PowerPoint Presentation</vt:lpstr>
      <vt:lpstr>Purpose   vs. # and % of loan default.</vt:lpstr>
      <vt:lpstr>Employment Length vs. # and % of loan default.</vt:lpstr>
      <vt:lpstr>Loan Issue Month vs. # and % of loan default.</vt:lpstr>
      <vt:lpstr>Multivariate Analysis</vt:lpstr>
      <vt:lpstr>Loan Amount by Employment Length</vt:lpstr>
      <vt:lpstr>Term By Interest Rate Analysis</vt:lpstr>
      <vt:lpstr>Term by Annual Income Analysis</vt:lpstr>
      <vt:lpstr>Multivariate analysis of numerical features</vt:lpstr>
      <vt:lpstr>Deriving Variables to Loan Default.</vt:lpstr>
      <vt:lpstr> Conclusion</vt:lpstr>
      <vt:lpstr>Findings</vt:lpstr>
      <vt:lpstr>Findings Continued…</vt:lpstr>
      <vt:lpstr>Recommendations</vt:lpstr>
      <vt:lpstr>Recommendations cont. </vt:lpstr>
      <vt:lpstr>Recommendations cont.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Lending Club</dc:title>
  <dc:creator>Omar, Khalid A.</dc:creator>
  <cp:lastModifiedBy>Nadeem Muhammad Akhter</cp:lastModifiedBy>
  <cp:revision>16</cp:revision>
  <dcterms:created xsi:type="dcterms:W3CDTF">2022-08-10T11:17:02Z</dcterms:created>
  <dcterms:modified xsi:type="dcterms:W3CDTF">2022-08-11T17:20:46Z</dcterms:modified>
</cp:coreProperties>
</file>